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1" r:id="rId5"/>
    <p:sldId id="262" r:id="rId6"/>
    <p:sldId id="258" r:id="rId7"/>
    <p:sldId id="263" r:id="rId8"/>
    <p:sldId id="264" r:id="rId9"/>
    <p:sldId id="266" r:id="rId10"/>
    <p:sldId id="265" r:id="rId11"/>
    <p:sldId id="259"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solidFill>
                  <a:srgbClr val="FF0000"/>
                </a:solidFill>
                <a:effectLst>
                  <a:outerShdw blurRad="38100" dist="38100" dir="2700000" algn="tl">
                    <a:srgbClr val="000000">
                      <a:alpha val="43137"/>
                    </a:srgbClr>
                  </a:outerShdw>
                </a:effectLst>
              </a:rPr>
              <a:t>Diseases of Poultry</a:t>
            </a:r>
            <a:endParaRPr lang="en-IN"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lnSpcReduction="10000"/>
          </a:bodyPr>
          <a:lstStyle/>
          <a:p>
            <a:r>
              <a:rPr lang="en-IN" b="1" dirty="0" err="1" smtClean="0">
                <a:solidFill>
                  <a:srgbClr val="6600FF"/>
                </a:solidFill>
                <a:effectLst>
                  <a:outerShdw blurRad="38100" dist="38100" dir="2700000" algn="tl">
                    <a:srgbClr val="000000">
                      <a:alpha val="43137"/>
                    </a:srgbClr>
                  </a:outerShdw>
                </a:effectLst>
              </a:rPr>
              <a:t>Dr.Shashikant</a:t>
            </a:r>
            <a:r>
              <a:rPr lang="en-IN" b="1" dirty="0" smtClean="0">
                <a:solidFill>
                  <a:srgbClr val="6600FF"/>
                </a:solidFill>
                <a:effectLst>
                  <a:outerShdw blurRad="38100" dist="38100" dir="2700000" algn="tl">
                    <a:srgbClr val="000000">
                      <a:alpha val="43137"/>
                    </a:srgbClr>
                  </a:outerShdw>
                </a:effectLst>
              </a:rPr>
              <a:t> </a:t>
            </a:r>
            <a:r>
              <a:rPr lang="en-IN" b="1" dirty="0" err="1" smtClean="0">
                <a:solidFill>
                  <a:srgbClr val="6600FF"/>
                </a:solidFill>
                <a:effectLst>
                  <a:outerShdw blurRad="38100" dist="38100" dir="2700000" algn="tl">
                    <a:srgbClr val="000000">
                      <a:alpha val="43137"/>
                    </a:srgbClr>
                  </a:outerShdw>
                </a:effectLst>
              </a:rPr>
              <a:t>R.Sitre</a:t>
            </a:r>
            <a:endParaRPr lang="en-IN" b="1" dirty="0" smtClean="0">
              <a:solidFill>
                <a:srgbClr val="6600FF"/>
              </a:solidFill>
              <a:effectLst>
                <a:outerShdw blurRad="38100" dist="38100" dir="2700000" algn="tl">
                  <a:srgbClr val="000000">
                    <a:alpha val="43137"/>
                  </a:srgbClr>
                </a:outerShdw>
              </a:effectLst>
            </a:endParaRPr>
          </a:p>
          <a:p>
            <a:r>
              <a:rPr lang="en-IN" dirty="0" smtClean="0"/>
              <a:t>Assistant Professor (Zoology)</a:t>
            </a:r>
          </a:p>
          <a:p>
            <a:r>
              <a:rPr lang="en-IN" dirty="0" err="1" smtClean="0"/>
              <a:t>N.S.Science</a:t>
            </a:r>
            <a:r>
              <a:rPr lang="en-IN" dirty="0" smtClean="0"/>
              <a:t> and Arts College, </a:t>
            </a:r>
            <a:r>
              <a:rPr lang="en-IN" dirty="0" err="1" smtClean="0"/>
              <a:t>Bhadrawati</a:t>
            </a:r>
            <a:r>
              <a:rPr lang="en-IN" dirty="0" smtClean="0"/>
              <a:t>, </a:t>
            </a:r>
            <a:r>
              <a:rPr lang="en-IN" dirty="0" err="1" smtClean="0"/>
              <a:t>Dist.Chandapur</a:t>
            </a:r>
            <a:endParaRPr lang="en-IN" dirty="0"/>
          </a:p>
        </p:txBody>
      </p:sp>
    </p:spTree>
    <p:extLst>
      <p:ext uri="{BB962C8B-B14F-4D97-AF65-F5344CB8AC3E}">
        <p14:creationId xmlns:p14="http://schemas.microsoft.com/office/powerpoint/2010/main" val="3197459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Fowl Cholera</a:t>
            </a:r>
            <a:endParaRPr lang="en-IN" dirty="0"/>
          </a:p>
        </p:txBody>
      </p:sp>
      <p:sp>
        <p:nvSpPr>
          <p:cNvPr id="3" name="Content Placeholder 2"/>
          <p:cNvSpPr>
            <a:spLocks noGrp="1"/>
          </p:cNvSpPr>
          <p:nvPr>
            <p:ph idx="1"/>
          </p:nvPr>
        </p:nvSpPr>
        <p:spPr/>
        <p:txBody>
          <a:bodyPr/>
          <a:lstStyle/>
          <a:p>
            <a:r>
              <a:rPr lang="en-IN" dirty="0" smtClean="0"/>
              <a:t>It is caused by a bacteria </a:t>
            </a:r>
            <a:r>
              <a:rPr lang="en-IN" dirty="0" err="1" smtClean="0"/>
              <a:t>Pasturella</a:t>
            </a:r>
            <a:r>
              <a:rPr lang="en-IN" dirty="0" smtClean="0"/>
              <a:t> </a:t>
            </a:r>
            <a:r>
              <a:rPr lang="en-IN" dirty="0" err="1" smtClean="0"/>
              <a:t>ariseptica</a:t>
            </a:r>
            <a:r>
              <a:rPr lang="en-IN" dirty="0" smtClean="0"/>
              <a:t>.</a:t>
            </a:r>
          </a:p>
          <a:p>
            <a:r>
              <a:rPr lang="en-IN" dirty="0" smtClean="0"/>
              <a:t>Symptoms are diarrhoea, weakness etc.</a:t>
            </a:r>
          </a:p>
          <a:p>
            <a:r>
              <a:rPr lang="en-IN" dirty="0" err="1" smtClean="0"/>
              <a:t>Sulphamezathine</a:t>
            </a:r>
            <a:r>
              <a:rPr lang="en-IN" dirty="0" smtClean="0"/>
              <a:t> (16%) is administered. </a:t>
            </a:r>
            <a:endParaRPr lang="en-IN" dirty="0"/>
          </a:p>
        </p:txBody>
      </p:sp>
    </p:spTree>
    <p:extLst>
      <p:ext uri="{BB962C8B-B14F-4D97-AF65-F5344CB8AC3E}">
        <p14:creationId xmlns:p14="http://schemas.microsoft.com/office/powerpoint/2010/main" val="263342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6600FF"/>
                </a:solidFill>
              </a:rPr>
              <a:t>Poultry Diseases Caused by Protozoa</a:t>
            </a:r>
            <a:endParaRPr lang="en-IN" dirty="0">
              <a:solidFill>
                <a:srgbClr val="6600FF"/>
              </a:solidFill>
            </a:endParaRPr>
          </a:p>
        </p:txBody>
      </p:sp>
      <p:sp>
        <p:nvSpPr>
          <p:cNvPr id="3" name="Content Placeholder 2"/>
          <p:cNvSpPr>
            <a:spLocks noGrp="1"/>
          </p:cNvSpPr>
          <p:nvPr>
            <p:ph idx="1"/>
          </p:nvPr>
        </p:nvSpPr>
        <p:spPr/>
        <p:txBody>
          <a:bodyPr/>
          <a:lstStyle/>
          <a:p>
            <a:pPr marL="457200" indent="-457200">
              <a:buFont typeface="+mj-lt"/>
              <a:buAutoNum type="arabicPeriod"/>
            </a:pPr>
            <a:r>
              <a:rPr lang="en-IN" dirty="0" err="1" smtClean="0"/>
              <a:t>Coccidiosis</a:t>
            </a:r>
            <a:endParaRPr lang="en-IN" dirty="0"/>
          </a:p>
        </p:txBody>
      </p:sp>
    </p:spTree>
    <p:extLst>
      <p:ext uri="{BB962C8B-B14F-4D97-AF65-F5344CB8AC3E}">
        <p14:creationId xmlns:p14="http://schemas.microsoft.com/office/powerpoint/2010/main" val="2060996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Coccidiosis</a:t>
            </a:r>
            <a:r>
              <a:rPr lang="en-IN" dirty="0" smtClean="0"/>
              <a:t> caused by Protozoa</a:t>
            </a:r>
            <a:endParaRPr lang="en-IN" dirty="0"/>
          </a:p>
        </p:txBody>
      </p:sp>
      <p:sp>
        <p:nvSpPr>
          <p:cNvPr id="3" name="Content Placeholder 2"/>
          <p:cNvSpPr>
            <a:spLocks noGrp="1"/>
          </p:cNvSpPr>
          <p:nvPr>
            <p:ph idx="1"/>
          </p:nvPr>
        </p:nvSpPr>
        <p:spPr/>
        <p:txBody>
          <a:bodyPr/>
          <a:lstStyle/>
          <a:p>
            <a:r>
              <a:rPr lang="en-IN" i="1" dirty="0" err="1" smtClean="0">
                <a:solidFill>
                  <a:srgbClr val="6600FF"/>
                </a:solidFill>
              </a:rPr>
              <a:t>Coccidosis</a:t>
            </a:r>
            <a:r>
              <a:rPr lang="en-IN" i="1" dirty="0" smtClean="0">
                <a:solidFill>
                  <a:srgbClr val="6600FF"/>
                </a:solidFill>
              </a:rPr>
              <a:t> is caused by group of Protozoan parasites </a:t>
            </a:r>
            <a:r>
              <a:rPr lang="en-IN" dirty="0" smtClean="0"/>
              <a:t>called Coccidian. Two important members of this group namely </a:t>
            </a:r>
            <a:r>
              <a:rPr lang="en-IN" i="1" dirty="0" err="1" smtClean="0"/>
              <a:t>Eimeria</a:t>
            </a:r>
            <a:r>
              <a:rPr lang="en-IN" i="1" dirty="0" smtClean="0"/>
              <a:t> </a:t>
            </a:r>
            <a:r>
              <a:rPr lang="en-IN" i="1" dirty="0" err="1" smtClean="0"/>
              <a:t>lenella</a:t>
            </a:r>
            <a:r>
              <a:rPr lang="en-IN" i="1" dirty="0" smtClean="0"/>
              <a:t> </a:t>
            </a:r>
            <a:r>
              <a:rPr lang="en-IN" dirty="0" smtClean="0"/>
              <a:t>and </a:t>
            </a:r>
            <a:r>
              <a:rPr lang="en-IN" i="1" dirty="0" err="1" smtClean="0"/>
              <a:t>Eimeria</a:t>
            </a:r>
            <a:r>
              <a:rPr lang="en-IN" i="1" dirty="0" smtClean="0"/>
              <a:t> </a:t>
            </a:r>
            <a:r>
              <a:rPr lang="en-IN" i="1" dirty="0" err="1" smtClean="0"/>
              <a:t>mitis</a:t>
            </a:r>
            <a:r>
              <a:rPr lang="en-IN" i="1" dirty="0" smtClean="0"/>
              <a:t> </a:t>
            </a:r>
            <a:r>
              <a:rPr lang="en-IN" dirty="0" smtClean="0"/>
              <a:t>affect caeca and anterior portion of the small intestine respectively.</a:t>
            </a:r>
          </a:p>
          <a:p>
            <a:r>
              <a:rPr lang="en-IN" dirty="0" smtClean="0"/>
              <a:t>The symptoms are droppings containing </a:t>
            </a:r>
            <a:r>
              <a:rPr lang="en-IN" dirty="0" err="1" smtClean="0"/>
              <a:t>oocysts</a:t>
            </a:r>
            <a:r>
              <a:rPr lang="en-IN" dirty="0" smtClean="0"/>
              <a:t> of coccidian, bloody diarrhoea, general weakness, loss of appetite, increasing thirst  and scattered feathers. Paralysis of wings may occur. </a:t>
            </a:r>
          </a:p>
          <a:p>
            <a:r>
              <a:rPr lang="en-IN" dirty="0" smtClean="0"/>
              <a:t>Treatment – ½% mixture of </a:t>
            </a:r>
            <a:r>
              <a:rPr lang="en-IN" dirty="0" err="1" smtClean="0"/>
              <a:t>sulphamerazathene</a:t>
            </a:r>
            <a:r>
              <a:rPr lang="en-IN" dirty="0" smtClean="0"/>
              <a:t> and </a:t>
            </a:r>
            <a:r>
              <a:rPr lang="en-IN" dirty="0" err="1" smtClean="0"/>
              <a:t>sulphaquinoxaline</a:t>
            </a:r>
            <a:r>
              <a:rPr lang="en-IN" dirty="0" smtClean="0"/>
              <a:t> with drinking water for a about a week.</a:t>
            </a:r>
            <a:endParaRPr lang="en-IN" dirty="0"/>
          </a:p>
        </p:txBody>
      </p:sp>
    </p:spTree>
    <p:extLst>
      <p:ext uri="{BB962C8B-B14F-4D97-AF65-F5344CB8AC3E}">
        <p14:creationId xmlns:p14="http://schemas.microsoft.com/office/powerpoint/2010/main" val="550230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6600FF"/>
                </a:solidFill>
                <a:effectLst>
                  <a:outerShdw blurRad="38100" dist="38100" dir="2700000" algn="tl">
                    <a:srgbClr val="000000">
                      <a:alpha val="43137"/>
                    </a:srgbClr>
                  </a:outerShdw>
                </a:effectLst>
              </a:rPr>
              <a:t>Viral Diseases of Poultry</a:t>
            </a:r>
            <a:endParaRPr lang="en-IN" dirty="0">
              <a:solidFill>
                <a:srgbClr val="66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457200" indent="-457200">
              <a:buFont typeface="+mj-lt"/>
              <a:buAutoNum type="arabicPeriod"/>
            </a:pPr>
            <a:r>
              <a:rPr lang="en-IN" dirty="0" err="1" smtClean="0"/>
              <a:t>Ranikhet</a:t>
            </a:r>
            <a:r>
              <a:rPr lang="en-IN" dirty="0" smtClean="0"/>
              <a:t> Disease</a:t>
            </a:r>
          </a:p>
          <a:p>
            <a:pPr marL="457200" indent="-457200">
              <a:buFont typeface="+mj-lt"/>
              <a:buAutoNum type="arabicPeriod"/>
            </a:pPr>
            <a:r>
              <a:rPr lang="en-IN" dirty="0" smtClean="0"/>
              <a:t>Fowl Pox</a:t>
            </a:r>
          </a:p>
          <a:p>
            <a:pPr marL="457200" indent="-457200">
              <a:buFont typeface="+mj-lt"/>
              <a:buAutoNum type="arabicPeriod"/>
            </a:pPr>
            <a:r>
              <a:rPr lang="en-IN" dirty="0" smtClean="0"/>
              <a:t>Avian Leucosis</a:t>
            </a:r>
            <a:endParaRPr lang="en-IN" dirty="0"/>
          </a:p>
        </p:txBody>
      </p:sp>
    </p:spTree>
    <p:extLst>
      <p:ext uri="{BB962C8B-B14F-4D97-AF65-F5344CB8AC3E}">
        <p14:creationId xmlns:p14="http://schemas.microsoft.com/office/powerpoint/2010/main" val="2765833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Viral Diseases</a:t>
            </a:r>
            <a:endParaRPr lang="en-IN" dirty="0"/>
          </a:p>
        </p:txBody>
      </p:sp>
      <p:sp>
        <p:nvSpPr>
          <p:cNvPr id="3" name="Content Placeholder 2"/>
          <p:cNvSpPr>
            <a:spLocks noGrp="1"/>
          </p:cNvSpPr>
          <p:nvPr>
            <p:ph idx="1"/>
          </p:nvPr>
        </p:nvSpPr>
        <p:spPr/>
        <p:txBody>
          <a:bodyPr/>
          <a:lstStyle/>
          <a:p>
            <a:pPr marL="457200" indent="-457200">
              <a:buFont typeface="+mj-lt"/>
              <a:buAutoNum type="arabicPeriod"/>
            </a:pPr>
            <a:r>
              <a:rPr lang="en-IN" b="1" u="sng" dirty="0" err="1" smtClean="0">
                <a:solidFill>
                  <a:srgbClr val="6600FF"/>
                </a:solidFill>
                <a:effectLst>
                  <a:outerShdw blurRad="38100" dist="38100" dir="2700000" algn="tl">
                    <a:srgbClr val="000000">
                      <a:alpha val="43137"/>
                    </a:srgbClr>
                  </a:outerShdw>
                </a:effectLst>
              </a:rPr>
              <a:t>Ranikhet</a:t>
            </a:r>
            <a:r>
              <a:rPr lang="en-IN" b="1" u="sng" dirty="0" smtClean="0">
                <a:solidFill>
                  <a:srgbClr val="6600FF"/>
                </a:solidFill>
                <a:effectLst>
                  <a:outerShdw blurRad="38100" dist="38100" dir="2700000" algn="tl">
                    <a:srgbClr val="000000">
                      <a:alpha val="43137"/>
                    </a:srgbClr>
                  </a:outerShdw>
                </a:effectLst>
              </a:rPr>
              <a:t> Disease </a:t>
            </a:r>
            <a:r>
              <a:rPr lang="en-IN" dirty="0" smtClean="0"/>
              <a:t>– It is a highly infectious disease with 80-100% mortality rate. It is caused by virus. The symptoms are sleepiness, droopiness, loss of appetite, difficulty in breathing, green diarrhoea, coughing and sneezing and death by paralysis. </a:t>
            </a:r>
            <a:endParaRPr lang="en-IN" dirty="0"/>
          </a:p>
        </p:txBody>
      </p:sp>
    </p:spTree>
    <p:extLst>
      <p:ext uri="{BB962C8B-B14F-4D97-AF65-F5344CB8AC3E}">
        <p14:creationId xmlns:p14="http://schemas.microsoft.com/office/powerpoint/2010/main" val="418365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solidFill>
                  <a:srgbClr val="6600FF"/>
                </a:solidFill>
                <a:effectLst>
                  <a:outerShdw blurRad="38100" dist="38100" dir="2700000" algn="tl">
                    <a:srgbClr val="000000">
                      <a:alpha val="43137"/>
                    </a:srgbClr>
                  </a:outerShdw>
                </a:effectLst>
              </a:rPr>
              <a:t>Fowl Pox</a:t>
            </a:r>
            <a:endParaRPr lang="en-IN" dirty="0">
              <a:solidFill>
                <a:srgbClr val="66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IN" dirty="0"/>
              <a:t>It is a viral infection and is very contagious</a:t>
            </a:r>
            <a:r>
              <a:rPr lang="en-IN" dirty="0" smtClean="0"/>
              <a:t>. Young birds are more  susceptible to this disease and the mortality rate is almost 100%. The symptoms of this  disease are wart like protuberances on comb and wattles.</a:t>
            </a:r>
          </a:p>
          <a:p>
            <a:r>
              <a:rPr lang="en-IN" dirty="0" smtClean="0"/>
              <a:t>The eyes and nostrils often become covered by yellow, cheesy discharge which sometimes causes respiratory trouble. There is no effective treatment for this disease. </a:t>
            </a:r>
            <a:endParaRPr lang="en-IN" dirty="0"/>
          </a:p>
        </p:txBody>
      </p:sp>
    </p:spTree>
    <p:extLst>
      <p:ext uri="{BB962C8B-B14F-4D97-AF65-F5344CB8AC3E}">
        <p14:creationId xmlns:p14="http://schemas.microsoft.com/office/powerpoint/2010/main" val="2320563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6600FF"/>
                </a:solidFill>
                <a:effectLst>
                  <a:outerShdw blurRad="38100" dist="38100" dir="2700000" algn="tl">
                    <a:srgbClr val="000000">
                      <a:alpha val="43137"/>
                    </a:srgbClr>
                  </a:outerShdw>
                </a:effectLst>
              </a:rPr>
              <a:t>Avian Leucosis</a:t>
            </a:r>
            <a:endParaRPr lang="en-IN" dirty="0">
              <a:solidFill>
                <a:srgbClr val="66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just"/>
            <a:r>
              <a:rPr lang="en-IN" dirty="0" smtClean="0"/>
              <a:t>It is caused by viral infection and is supposed to be an important disease. The symptoms depend upon the parts affected by this disease. </a:t>
            </a:r>
          </a:p>
          <a:p>
            <a:pPr algn="just"/>
            <a:r>
              <a:rPr lang="en-IN" dirty="0" smtClean="0"/>
              <a:t>In general death occurs due to paralysis and heart failure. There  is no effective treatment for this disease.</a:t>
            </a:r>
            <a:endParaRPr lang="en-IN" dirty="0"/>
          </a:p>
        </p:txBody>
      </p:sp>
    </p:spTree>
    <p:extLst>
      <p:ext uri="{BB962C8B-B14F-4D97-AF65-F5344CB8AC3E}">
        <p14:creationId xmlns:p14="http://schemas.microsoft.com/office/powerpoint/2010/main" val="1099343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6600FF"/>
                </a:solidFill>
              </a:rPr>
              <a:t>Poultry Diseases caused by Bacteria</a:t>
            </a:r>
            <a:endParaRPr lang="en-IN" dirty="0">
              <a:solidFill>
                <a:srgbClr val="6600FF"/>
              </a:solidFill>
            </a:endParaRPr>
          </a:p>
        </p:txBody>
      </p:sp>
      <p:sp>
        <p:nvSpPr>
          <p:cNvPr id="3" name="Content Placeholder 2"/>
          <p:cNvSpPr>
            <a:spLocks noGrp="1"/>
          </p:cNvSpPr>
          <p:nvPr>
            <p:ph idx="1"/>
          </p:nvPr>
        </p:nvSpPr>
        <p:spPr/>
        <p:txBody>
          <a:bodyPr/>
          <a:lstStyle/>
          <a:p>
            <a:pPr marL="457200" indent="-457200">
              <a:buFont typeface="+mj-lt"/>
              <a:buAutoNum type="arabicPeriod"/>
            </a:pPr>
            <a:r>
              <a:rPr lang="en-IN" dirty="0" smtClean="0"/>
              <a:t>Tick Fever or </a:t>
            </a:r>
            <a:r>
              <a:rPr lang="en-IN" dirty="0" err="1" smtClean="0"/>
              <a:t>Spirochetosis</a:t>
            </a:r>
            <a:endParaRPr lang="en-IN" dirty="0" smtClean="0"/>
          </a:p>
          <a:p>
            <a:pPr marL="457200" indent="-457200">
              <a:buFont typeface="+mj-lt"/>
              <a:buAutoNum type="arabicPeriod"/>
            </a:pPr>
            <a:r>
              <a:rPr lang="en-IN" dirty="0" smtClean="0"/>
              <a:t>Tuberculosis</a:t>
            </a:r>
          </a:p>
          <a:p>
            <a:pPr marL="457200" indent="-457200">
              <a:buFont typeface="+mj-lt"/>
              <a:buAutoNum type="arabicPeriod"/>
            </a:pPr>
            <a:r>
              <a:rPr lang="en-IN" dirty="0" smtClean="0"/>
              <a:t>Fowl Cholera</a:t>
            </a:r>
          </a:p>
          <a:p>
            <a:pPr marL="457200" indent="-457200">
              <a:buFont typeface="+mj-lt"/>
              <a:buAutoNum type="arabicPeriod"/>
            </a:pPr>
            <a:r>
              <a:rPr lang="en-IN" dirty="0" smtClean="0"/>
              <a:t>Infectious </a:t>
            </a:r>
            <a:r>
              <a:rPr lang="en-IN" dirty="0" err="1" smtClean="0"/>
              <a:t>Coryza</a:t>
            </a:r>
            <a:endParaRPr lang="en-IN" dirty="0"/>
          </a:p>
        </p:txBody>
      </p:sp>
    </p:spTree>
    <p:extLst>
      <p:ext uri="{BB962C8B-B14F-4D97-AF65-F5344CB8AC3E}">
        <p14:creationId xmlns:p14="http://schemas.microsoft.com/office/powerpoint/2010/main" val="1988441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u="sng" dirty="0" smtClean="0">
                <a:solidFill>
                  <a:srgbClr val="6600FF"/>
                </a:solidFill>
                <a:effectLst>
                  <a:outerShdw blurRad="38100" dist="38100" dir="2700000" algn="tl">
                    <a:srgbClr val="000000">
                      <a:alpha val="43137"/>
                    </a:srgbClr>
                  </a:outerShdw>
                </a:effectLst>
              </a:rPr>
              <a:t>Bacterial Diseases</a:t>
            </a:r>
            <a:endParaRPr lang="en-IN" u="sng" dirty="0">
              <a:solidFill>
                <a:srgbClr val="66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marL="457200" indent="-457200" algn="just">
              <a:buFont typeface="+mj-lt"/>
              <a:buAutoNum type="arabicPeriod"/>
            </a:pPr>
            <a:r>
              <a:rPr lang="en-IN" u="sng" dirty="0" smtClean="0">
                <a:solidFill>
                  <a:srgbClr val="6600FF"/>
                </a:solidFill>
                <a:effectLst>
                  <a:outerShdw blurRad="38100" dist="38100" dir="2700000" algn="tl">
                    <a:srgbClr val="000000">
                      <a:alpha val="43137"/>
                    </a:srgbClr>
                  </a:outerShdw>
                </a:effectLst>
              </a:rPr>
              <a:t>Tick Fever or </a:t>
            </a:r>
            <a:r>
              <a:rPr lang="en-IN" u="sng" dirty="0" err="1" smtClean="0">
                <a:solidFill>
                  <a:srgbClr val="6600FF"/>
                </a:solidFill>
                <a:effectLst>
                  <a:outerShdw blurRad="38100" dist="38100" dir="2700000" algn="tl">
                    <a:srgbClr val="000000">
                      <a:alpha val="43137"/>
                    </a:srgbClr>
                  </a:outerShdw>
                </a:effectLst>
              </a:rPr>
              <a:t>Spirochetosis</a:t>
            </a:r>
            <a:r>
              <a:rPr lang="en-IN" u="sng" dirty="0" smtClean="0">
                <a:solidFill>
                  <a:srgbClr val="6600FF"/>
                </a:solidFill>
                <a:effectLst>
                  <a:outerShdw blurRad="38100" dist="38100" dir="2700000" algn="tl">
                    <a:srgbClr val="000000">
                      <a:alpha val="43137"/>
                    </a:srgbClr>
                  </a:outerShdw>
                </a:effectLst>
              </a:rPr>
              <a:t> </a:t>
            </a:r>
            <a:r>
              <a:rPr lang="en-IN" dirty="0" smtClean="0"/>
              <a:t>– It is a highly fatal disease caused by n organism called </a:t>
            </a:r>
            <a:r>
              <a:rPr lang="en-IN" dirty="0" err="1" smtClean="0"/>
              <a:t>Borrelia</a:t>
            </a:r>
            <a:r>
              <a:rPr lang="en-IN" dirty="0" smtClean="0"/>
              <a:t> </a:t>
            </a:r>
            <a:r>
              <a:rPr lang="en-IN" dirty="0" err="1" smtClean="0"/>
              <a:t>gallinarum</a:t>
            </a:r>
            <a:r>
              <a:rPr lang="en-IN" dirty="0" smtClean="0"/>
              <a:t>. </a:t>
            </a:r>
          </a:p>
          <a:p>
            <a:pPr algn="just"/>
            <a:r>
              <a:rPr lang="en-IN" dirty="0"/>
              <a:t> </a:t>
            </a:r>
            <a:r>
              <a:rPr lang="en-IN" dirty="0" smtClean="0"/>
              <a:t> </a:t>
            </a:r>
            <a:r>
              <a:rPr lang="en-IN" i="1" dirty="0" smtClean="0">
                <a:solidFill>
                  <a:srgbClr val="6600FF"/>
                </a:solidFill>
              </a:rPr>
              <a:t>The fowl tick Argus </a:t>
            </a:r>
            <a:r>
              <a:rPr lang="en-IN" i="1" dirty="0" err="1" smtClean="0">
                <a:solidFill>
                  <a:srgbClr val="6600FF"/>
                </a:solidFill>
              </a:rPr>
              <a:t>persicus</a:t>
            </a:r>
            <a:r>
              <a:rPr lang="en-IN" i="1" dirty="0" smtClean="0">
                <a:solidFill>
                  <a:srgbClr val="6600FF"/>
                </a:solidFill>
              </a:rPr>
              <a:t> is the transmitting agent </a:t>
            </a:r>
            <a:r>
              <a:rPr lang="en-IN" dirty="0" smtClean="0"/>
              <a:t>from one bird to   another. Symptoms are – rise in </a:t>
            </a:r>
            <a:r>
              <a:rPr lang="en-IN" dirty="0" err="1" smtClean="0"/>
              <a:t>temperatue</a:t>
            </a:r>
            <a:r>
              <a:rPr lang="en-IN" dirty="0" smtClean="0"/>
              <a:t> and a subsequent sudden drop below normal, loss of appetite, increased thirst, profuse loose discharge etc. In advanced condition paralysis of legs and wings occurs and the birds die within 24-48 hours of appearance of these symptoms. Mortality rate is 70-100%. Affected bird will be injected with </a:t>
            </a:r>
            <a:r>
              <a:rPr lang="en-IN" dirty="0" err="1" smtClean="0"/>
              <a:t>soamin</a:t>
            </a:r>
            <a:r>
              <a:rPr lang="en-IN" dirty="0" smtClean="0"/>
              <a:t> and </a:t>
            </a:r>
            <a:r>
              <a:rPr lang="en-IN" dirty="0" err="1" smtClean="0"/>
              <a:t>sulphursenol</a:t>
            </a:r>
            <a:r>
              <a:rPr lang="en-IN" dirty="0" smtClean="0"/>
              <a:t> in 2cg and 1cg ratio per kg. of body weight. </a:t>
            </a:r>
            <a:endParaRPr lang="en-IN" dirty="0"/>
          </a:p>
        </p:txBody>
      </p:sp>
    </p:spTree>
    <p:extLst>
      <p:ext uri="{BB962C8B-B14F-4D97-AF65-F5344CB8AC3E}">
        <p14:creationId xmlns:p14="http://schemas.microsoft.com/office/powerpoint/2010/main" val="1455927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Tuberculosis</a:t>
            </a:r>
            <a:endParaRPr lang="en-IN" dirty="0"/>
          </a:p>
        </p:txBody>
      </p:sp>
      <p:sp>
        <p:nvSpPr>
          <p:cNvPr id="3" name="Content Placeholder 2"/>
          <p:cNvSpPr>
            <a:spLocks noGrp="1"/>
          </p:cNvSpPr>
          <p:nvPr>
            <p:ph idx="1"/>
          </p:nvPr>
        </p:nvSpPr>
        <p:spPr/>
        <p:txBody>
          <a:bodyPr/>
          <a:lstStyle/>
          <a:p>
            <a:r>
              <a:rPr lang="en-IN" dirty="0" smtClean="0"/>
              <a:t>This infectious disease is Caused by </a:t>
            </a:r>
            <a:r>
              <a:rPr lang="en-IN" dirty="0" err="1" smtClean="0"/>
              <a:t>bacteriusm</a:t>
            </a:r>
            <a:r>
              <a:rPr lang="en-IN" dirty="0" smtClean="0"/>
              <a:t> </a:t>
            </a:r>
            <a:r>
              <a:rPr lang="en-IN" i="1" dirty="0" err="1" smtClean="0">
                <a:solidFill>
                  <a:srgbClr val="6600FF"/>
                </a:solidFill>
              </a:rPr>
              <a:t>microbacterium</a:t>
            </a:r>
            <a:r>
              <a:rPr lang="en-IN" i="1" dirty="0" smtClean="0">
                <a:solidFill>
                  <a:srgbClr val="6600FF"/>
                </a:solidFill>
              </a:rPr>
              <a:t> tuberculosis</a:t>
            </a:r>
            <a:r>
              <a:rPr lang="en-IN" dirty="0" smtClean="0"/>
              <a:t>. </a:t>
            </a:r>
          </a:p>
          <a:p>
            <a:r>
              <a:rPr lang="en-IN" dirty="0"/>
              <a:t>The symptoms are loss of body </a:t>
            </a:r>
            <a:r>
              <a:rPr lang="en-IN" dirty="0" smtClean="0"/>
              <a:t>muscles. Paralysis of legs occurs at acute stage. Thee is no treatment and the affected birds should be isolated .</a:t>
            </a:r>
            <a:endParaRPr lang="en-IN" dirty="0"/>
          </a:p>
        </p:txBody>
      </p:sp>
    </p:spTree>
    <p:extLst>
      <p:ext uri="{BB962C8B-B14F-4D97-AF65-F5344CB8AC3E}">
        <p14:creationId xmlns:p14="http://schemas.microsoft.com/office/powerpoint/2010/main" val="793633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Infectious </a:t>
            </a:r>
            <a:r>
              <a:rPr lang="en-IN" dirty="0" err="1" smtClean="0"/>
              <a:t>Coryza</a:t>
            </a:r>
            <a:endParaRPr lang="en-IN" dirty="0"/>
          </a:p>
        </p:txBody>
      </p:sp>
      <p:sp>
        <p:nvSpPr>
          <p:cNvPr id="3" name="Content Placeholder 2"/>
          <p:cNvSpPr>
            <a:spLocks noGrp="1"/>
          </p:cNvSpPr>
          <p:nvPr>
            <p:ph idx="1"/>
          </p:nvPr>
        </p:nvSpPr>
        <p:spPr/>
        <p:txBody>
          <a:bodyPr/>
          <a:lstStyle/>
          <a:p>
            <a:r>
              <a:rPr lang="en-IN" dirty="0" smtClean="0"/>
              <a:t>This disease caused by </a:t>
            </a:r>
            <a:r>
              <a:rPr lang="en-IN" dirty="0" err="1" smtClean="0"/>
              <a:t>Haemophilus</a:t>
            </a:r>
            <a:r>
              <a:rPr lang="en-IN" dirty="0" smtClean="0"/>
              <a:t> </a:t>
            </a:r>
            <a:r>
              <a:rPr lang="en-IN" dirty="0" err="1" smtClean="0"/>
              <a:t>gallinerum</a:t>
            </a:r>
            <a:r>
              <a:rPr lang="en-IN" dirty="0" smtClean="0"/>
              <a:t> and PLO germs. The symptoms are inflammation of the head sinus and  respiratory passage leading to respiratory problem. The birds show inactivity, coughing and sneezing. There is neither any treatment nor any effective preventive medicine for this disease.</a:t>
            </a:r>
            <a:endParaRPr lang="en-IN" dirty="0"/>
          </a:p>
        </p:txBody>
      </p:sp>
    </p:spTree>
    <p:extLst>
      <p:ext uri="{BB962C8B-B14F-4D97-AF65-F5344CB8AC3E}">
        <p14:creationId xmlns:p14="http://schemas.microsoft.com/office/powerpoint/2010/main" val="3015444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34</TotalTime>
  <Words>526</Words>
  <Application>Microsoft Office PowerPoint</Application>
  <PresentationFormat>Widescreen</PresentationFormat>
  <Paragraphs>39</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Garamond</vt:lpstr>
      <vt:lpstr>Organic</vt:lpstr>
      <vt:lpstr>Diseases of Poultry</vt:lpstr>
      <vt:lpstr>Viral Diseases of Poultry</vt:lpstr>
      <vt:lpstr>Viral Diseases</vt:lpstr>
      <vt:lpstr>Fowl Pox</vt:lpstr>
      <vt:lpstr>Avian Leucosis</vt:lpstr>
      <vt:lpstr>Poultry Diseases caused by Bacteria</vt:lpstr>
      <vt:lpstr>Bacterial Diseases</vt:lpstr>
      <vt:lpstr>Tuberculosis</vt:lpstr>
      <vt:lpstr>Infectious Coryza</vt:lpstr>
      <vt:lpstr>Fowl Cholera</vt:lpstr>
      <vt:lpstr>Poultry Diseases Caused by Protozoa</vt:lpstr>
      <vt:lpstr>Coccidiosis caused by Protozoa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ACS</dc:creator>
  <cp:lastModifiedBy>ACS</cp:lastModifiedBy>
  <cp:revision>7</cp:revision>
  <dcterms:created xsi:type="dcterms:W3CDTF">2024-01-10T10:07:47Z</dcterms:created>
  <dcterms:modified xsi:type="dcterms:W3CDTF">2024-01-11T07:33:46Z</dcterms:modified>
</cp:coreProperties>
</file>