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i="1" dirty="0" smtClean="0">
                <a:solidFill>
                  <a:schemeClr val="tx1"/>
                </a:solidFill>
                <a:effectLst>
                  <a:outerShdw blurRad="38100" dist="38100" dir="2700000" algn="tl">
                    <a:srgbClr val="000000">
                      <a:alpha val="43137"/>
                    </a:srgbClr>
                  </a:outerShdw>
                </a:effectLst>
                <a:latin typeface="Algerian" panose="04020705040A02060702" pitchFamily="82" charset="0"/>
              </a:rPr>
              <a:t>COMMON CATTLE </a:t>
            </a:r>
            <a:r>
              <a:rPr lang="en-US" sz="4400" i="1" dirty="0" smtClean="0">
                <a:solidFill>
                  <a:schemeClr val="tx1"/>
                </a:solidFill>
                <a:effectLst>
                  <a:outerShdw blurRad="38100" dist="38100" dir="2700000" algn="tl">
                    <a:srgbClr val="000000">
                      <a:alpha val="43137"/>
                    </a:srgbClr>
                  </a:outerShdw>
                </a:effectLst>
                <a:latin typeface="Algerian" panose="04020705040A02060702" pitchFamily="82" charset="0"/>
              </a:rPr>
              <a:t>DISEASES</a:t>
            </a:r>
            <a:br>
              <a:rPr lang="en-US" sz="4400" i="1" dirty="0" smtClean="0">
                <a:solidFill>
                  <a:schemeClr val="tx1"/>
                </a:solidFill>
                <a:effectLst>
                  <a:outerShdw blurRad="38100" dist="38100" dir="2700000" algn="tl">
                    <a:srgbClr val="000000">
                      <a:alpha val="43137"/>
                    </a:srgbClr>
                  </a:outerShdw>
                </a:effectLst>
                <a:latin typeface="Algerian" panose="04020705040A02060702" pitchFamily="82" charset="0"/>
              </a:rPr>
            </a:br>
            <a:r>
              <a:rPr lang="en-US" sz="1600" i="1" dirty="0" smtClean="0">
                <a:solidFill>
                  <a:srgbClr val="6600FF"/>
                </a:solidFill>
                <a:effectLst>
                  <a:outerShdw blurRad="38100" dist="38100" dir="2700000" algn="tl">
                    <a:srgbClr val="000000">
                      <a:alpha val="43137"/>
                    </a:srgbClr>
                  </a:outerShdw>
                </a:effectLst>
                <a:latin typeface="Algerian" panose="04020705040A02060702" pitchFamily="82" charset="0"/>
              </a:rPr>
              <a:t>B.SC. FINAL SEM V (</a:t>
            </a:r>
            <a:r>
              <a:rPr lang="en-US" sz="1600" i="1" dirty="0" err="1" smtClean="0">
                <a:solidFill>
                  <a:srgbClr val="6600FF"/>
                </a:solidFill>
                <a:effectLst>
                  <a:outerShdw blurRad="38100" dist="38100" dir="2700000" algn="tl">
                    <a:srgbClr val="000000">
                      <a:alpha val="43137"/>
                    </a:srgbClr>
                  </a:outerShdw>
                </a:effectLst>
                <a:latin typeface="Algerian" panose="04020705040A02060702" pitchFamily="82" charset="0"/>
              </a:rPr>
              <a:t>cbcs</a:t>
            </a:r>
            <a:r>
              <a:rPr lang="en-US" sz="1600" i="1" dirty="0" smtClean="0">
                <a:solidFill>
                  <a:srgbClr val="6600FF"/>
                </a:solidFill>
                <a:effectLst>
                  <a:outerShdw blurRad="38100" dist="38100" dir="2700000" algn="tl">
                    <a:srgbClr val="000000">
                      <a:alpha val="43137"/>
                    </a:srgbClr>
                  </a:outerShdw>
                </a:effectLst>
                <a:latin typeface="Algerian" panose="04020705040A02060702" pitchFamily="82" charset="0"/>
              </a:rPr>
              <a:t>) ZOOLOGY</a:t>
            </a:r>
            <a:endParaRPr lang="en-IN" sz="1600" i="1" dirty="0">
              <a:solidFill>
                <a:srgbClr val="6600FF"/>
              </a:solidFill>
              <a:effectLst>
                <a:outerShdw blurRad="38100" dist="38100" dir="2700000" algn="tl">
                  <a:srgbClr val="000000">
                    <a:alpha val="43137"/>
                  </a:srgbClr>
                </a:outerShdw>
              </a:effectLst>
              <a:latin typeface="Algerian" panose="04020705040A02060702" pitchFamily="82" charset="0"/>
            </a:endParaRPr>
          </a:p>
        </p:txBody>
      </p:sp>
      <p:sp>
        <p:nvSpPr>
          <p:cNvPr id="3" name="Subtitle 2"/>
          <p:cNvSpPr>
            <a:spLocks noGrp="1"/>
          </p:cNvSpPr>
          <p:nvPr>
            <p:ph type="subTitle" idx="1"/>
          </p:nvPr>
        </p:nvSpPr>
        <p:spPr/>
        <p:txBody>
          <a:bodyPr>
            <a:normAutofit fontScale="77500" lnSpcReduction="20000"/>
          </a:bodyPr>
          <a:lstStyle/>
          <a:p>
            <a:r>
              <a:rPr lang="en-US" sz="2300" b="1" dirty="0" err="1" smtClean="0">
                <a:solidFill>
                  <a:srgbClr val="FF0000"/>
                </a:solidFill>
                <a:effectLst>
                  <a:outerShdw blurRad="38100" dist="38100" dir="2700000" algn="tl">
                    <a:srgbClr val="000000">
                      <a:alpha val="43137"/>
                    </a:srgbClr>
                  </a:outerShdw>
                </a:effectLst>
              </a:rPr>
              <a:t>Dr.Shashikant</a:t>
            </a:r>
            <a:r>
              <a:rPr lang="en-US" sz="2300" b="1" dirty="0" smtClean="0">
                <a:solidFill>
                  <a:srgbClr val="FF0000"/>
                </a:solidFill>
                <a:effectLst>
                  <a:outerShdw blurRad="38100" dist="38100" dir="2700000" algn="tl">
                    <a:srgbClr val="000000">
                      <a:alpha val="43137"/>
                    </a:srgbClr>
                  </a:outerShdw>
                </a:effectLst>
              </a:rPr>
              <a:t> </a:t>
            </a:r>
            <a:r>
              <a:rPr lang="en-US" sz="2300" b="1" dirty="0" err="1" smtClean="0">
                <a:solidFill>
                  <a:srgbClr val="FF0000"/>
                </a:solidFill>
                <a:effectLst>
                  <a:outerShdw blurRad="38100" dist="38100" dir="2700000" algn="tl">
                    <a:srgbClr val="000000">
                      <a:alpha val="43137"/>
                    </a:srgbClr>
                  </a:outerShdw>
                </a:effectLst>
              </a:rPr>
              <a:t>Ramrao</a:t>
            </a:r>
            <a:r>
              <a:rPr lang="en-US" sz="2300" b="1" dirty="0" smtClean="0">
                <a:solidFill>
                  <a:srgbClr val="FF0000"/>
                </a:solidFill>
                <a:effectLst>
                  <a:outerShdw blurRad="38100" dist="38100" dir="2700000" algn="tl">
                    <a:srgbClr val="000000">
                      <a:alpha val="43137"/>
                    </a:srgbClr>
                  </a:outerShdw>
                </a:effectLst>
              </a:rPr>
              <a:t> </a:t>
            </a:r>
            <a:r>
              <a:rPr lang="en-US" sz="2300" b="1" dirty="0" err="1" smtClean="0">
                <a:solidFill>
                  <a:srgbClr val="FF0000"/>
                </a:solidFill>
                <a:effectLst>
                  <a:outerShdw blurRad="38100" dist="38100" dir="2700000" algn="tl">
                    <a:srgbClr val="000000">
                      <a:alpha val="43137"/>
                    </a:srgbClr>
                  </a:outerShdw>
                </a:effectLst>
              </a:rPr>
              <a:t>Sitre</a:t>
            </a:r>
            <a:endParaRPr lang="en-US" sz="2300" b="1" dirty="0" smtClean="0">
              <a:solidFill>
                <a:srgbClr val="FF0000"/>
              </a:solidFill>
              <a:effectLst>
                <a:outerShdw blurRad="38100" dist="38100" dir="2700000" algn="tl">
                  <a:srgbClr val="000000">
                    <a:alpha val="43137"/>
                  </a:srgbClr>
                </a:outerShdw>
              </a:effectLst>
            </a:endParaRPr>
          </a:p>
          <a:p>
            <a:r>
              <a:rPr lang="en-US" dirty="0" smtClean="0"/>
              <a:t>Assistant Professor</a:t>
            </a:r>
          </a:p>
          <a:p>
            <a:r>
              <a:rPr lang="en-US" dirty="0" smtClean="0"/>
              <a:t>Department of Zoology</a:t>
            </a:r>
          </a:p>
          <a:p>
            <a:r>
              <a:rPr lang="en-US" dirty="0" err="1" smtClean="0">
                <a:solidFill>
                  <a:srgbClr val="6600FF"/>
                </a:solidFill>
                <a:effectLst>
                  <a:outerShdw blurRad="38100" dist="38100" dir="2700000" algn="tl">
                    <a:srgbClr val="000000">
                      <a:alpha val="43137"/>
                    </a:srgbClr>
                  </a:outerShdw>
                </a:effectLst>
              </a:rPr>
              <a:t>N.S.Science</a:t>
            </a:r>
            <a:r>
              <a:rPr lang="en-US" dirty="0" smtClean="0">
                <a:solidFill>
                  <a:srgbClr val="6600FF"/>
                </a:solidFill>
                <a:effectLst>
                  <a:outerShdw blurRad="38100" dist="38100" dir="2700000" algn="tl">
                    <a:srgbClr val="000000">
                      <a:alpha val="43137"/>
                    </a:srgbClr>
                  </a:outerShdw>
                </a:effectLst>
              </a:rPr>
              <a:t> and Arts College, </a:t>
            </a:r>
            <a:r>
              <a:rPr lang="en-US" dirty="0" err="1" smtClean="0">
                <a:solidFill>
                  <a:srgbClr val="6600FF"/>
                </a:solidFill>
                <a:effectLst>
                  <a:outerShdw blurRad="38100" dist="38100" dir="2700000" algn="tl">
                    <a:srgbClr val="000000">
                      <a:alpha val="43137"/>
                    </a:srgbClr>
                  </a:outerShdw>
                </a:effectLst>
              </a:rPr>
              <a:t>Bhadrawati</a:t>
            </a:r>
            <a:r>
              <a:rPr lang="en-US" dirty="0" smtClean="0">
                <a:solidFill>
                  <a:srgbClr val="6600FF"/>
                </a:solidFill>
                <a:effectLst>
                  <a:outerShdw blurRad="38100" dist="38100" dir="2700000" algn="tl">
                    <a:srgbClr val="000000">
                      <a:alpha val="43137"/>
                    </a:srgbClr>
                  </a:outerShdw>
                </a:effectLst>
              </a:rPr>
              <a:t>, </a:t>
            </a:r>
            <a:r>
              <a:rPr lang="en-US" dirty="0" err="1" smtClean="0">
                <a:solidFill>
                  <a:srgbClr val="6600FF"/>
                </a:solidFill>
                <a:effectLst>
                  <a:outerShdw blurRad="38100" dist="38100" dir="2700000" algn="tl">
                    <a:srgbClr val="000000">
                      <a:alpha val="43137"/>
                    </a:srgbClr>
                  </a:outerShdw>
                </a:effectLst>
              </a:rPr>
              <a:t>Dist.Chandapur</a:t>
            </a:r>
            <a:r>
              <a:rPr lang="en-US" dirty="0" smtClean="0">
                <a:solidFill>
                  <a:srgbClr val="6600FF"/>
                </a:solidFill>
                <a:effectLst>
                  <a:outerShdw blurRad="38100" dist="38100" dir="2700000" algn="tl">
                    <a:srgbClr val="000000">
                      <a:alpha val="43137"/>
                    </a:srgbClr>
                  </a:outerShdw>
                </a:effectLst>
              </a:rPr>
              <a:t> (M.S.) 442902</a:t>
            </a:r>
            <a:endParaRPr lang="en-IN" dirty="0">
              <a:solidFill>
                <a:srgbClr val="66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7459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effectLst>
                  <a:outerShdw blurRad="38100" dist="38100" dir="2700000" algn="tl">
                    <a:srgbClr val="000000">
                      <a:alpha val="43137"/>
                    </a:srgbClr>
                  </a:outerShdw>
                </a:effectLst>
              </a:rPr>
              <a:t>Tetanus</a:t>
            </a:r>
            <a:endParaRPr lang="en-IN"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smtClean="0"/>
              <a:t>This is an infectious non febrile </a:t>
            </a:r>
            <a:r>
              <a:rPr lang="en-US" dirty="0" err="1" smtClean="0"/>
              <a:t>disese</a:t>
            </a:r>
            <a:r>
              <a:rPr lang="en-US" dirty="0" smtClean="0"/>
              <a:t> of animals and man and is characterized by spasmodic </a:t>
            </a:r>
            <a:r>
              <a:rPr lang="en-US" dirty="0" err="1" smtClean="0"/>
              <a:t>teatny</a:t>
            </a:r>
            <a:r>
              <a:rPr lang="en-US" dirty="0" smtClean="0"/>
              <a:t> and </a:t>
            </a:r>
            <a:r>
              <a:rPr lang="en-US" dirty="0" err="1" smtClean="0"/>
              <a:t>hyperaesthesia</a:t>
            </a:r>
            <a:r>
              <a:rPr lang="en-US" dirty="0" smtClean="0"/>
              <a:t>. This disease is prevalent in all over </a:t>
            </a:r>
            <a:r>
              <a:rPr lang="en-US" dirty="0" err="1" smtClean="0"/>
              <a:t>th</a:t>
            </a:r>
            <a:r>
              <a:rPr lang="en-US" dirty="0" smtClean="0"/>
              <a:t> world.</a:t>
            </a:r>
          </a:p>
          <a:p>
            <a:r>
              <a:rPr lang="en-US" dirty="0" err="1" smtClean="0"/>
              <a:t>Transimission</a:t>
            </a:r>
            <a:r>
              <a:rPr lang="en-US" dirty="0" smtClean="0"/>
              <a:t> – Infection takes place by contamination of wounds. Depp punctured wounds provide favorable conditions for the spores to germinate, multiply and produce toxin which is subsequently absorbed in the body. </a:t>
            </a:r>
          </a:p>
          <a:p>
            <a:r>
              <a:rPr lang="en-US" dirty="0" smtClean="0"/>
              <a:t>The microorganism is present in soil and in animal </a:t>
            </a:r>
            <a:r>
              <a:rPr lang="en-US" dirty="0" err="1" smtClean="0"/>
              <a:t>faeces</a:t>
            </a:r>
            <a:r>
              <a:rPr lang="en-US" dirty="0" smtClean="0"/>
              <a:t> and is carried into the </a:t>
            </a:r>
            <a:r>
              <a:rPr lang="en-US" dirty="0" err="1" smtClean="0"/>
              <a:t>the</a:t>
            </a:r>
            <a:r>
              <a:rPr lang="en-US" dirty="0" smtClean="0"/>
              <a:t> wound by penetrating object. </a:t>
            </a:r>
          </a:p>
          <a:p>
            <a:r>
              <a:rPr lang="en-US" dirty="0" smtClean="0"/>
              <a:t>The incubation period is generally 1-2 weeks but it may be as short as 3 days. In terminal stages ears are erect, nostrils dilated, </a:t>
            </a:r>
            <a:r>
              <a:rPr lang="en-US" dirty="0" err="1" smtClean="0"/>
              <a:t>nictiating</a:t>
            </a:r>
            <a:r>
              <a:rPr lang="en-US" dirty="0" smtClean="0"/>
              <a:t> membrane protruded. Mastication becomes difficult mouth cannot be opened hence the name Lock jaw. </a:t>
            </a:r>
            <a:endParaRPr lang="en-IN" dirty="0"/>
          </a:p>
        </p:txBody>
      </p:sp>
    </p:spTree>
    <p:extLst>
      <p:ext uri="{BB962C8B-B14F-4D97-AF65-F5344CB8AC3E}">
        <p14:creationId xmlns:p14="http://schemas.microsoft.com/office/powerpoint/2010/main" val="912738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effectLst>
                  <a:outerShdw blurRad="38100" dist="38100" dir="2700000" algn="tl">
                    <a:srgbClr val="000000">
                      <a:alpha val="43137"/>
                    </a:srgbClr>
                  </a:outerShdw>
                </a:effectLst>
              </a:rPr>
              <a:t>Listeriosis</a:t>
            </a:r>
            <a:endParaRPr lang="en-IN"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The organism are excreted in the </a:t>
            </a:r>
            <a:r>
              <a:rPr lang="en-US" dirty="0" err="1" smtClean="0"/>
              <a:t>faeces</a:t>
            </a:r>
            <a:r>
              <a:rPr lang="en-US" dirty="0" smtClean="0"/>
              <a:t>, urine, aborted fetuses, uterine </a:t>
            </a:r>
            <a:r>
              <a:rPr lang="en-US" dirty="0" err="1" smtClean="0"/>
              <a:t>dischargae</a:t>
            </a:r>
            <a:r>
              <a:rPr lang="en-US" dirty="0" smtClean="0"/>
              <a:t> and infected animals. </a:t>
            </a:r>
          </a:p>
          <a:p>
            <a:r>
              <a:rPr lang="en-US" dirty="0" smtClean="0"/>
              <a:t>In farm animals the disease occurs towards the end of winter or early spring. The signs of </a:t>
            </a:r>
            <a:r>
              <a:rPr lang="en-US" dirty="0" err="1" smtClean="0"/>
              <a:t>disese</a:t>
            </a:r>
            <a:r>
              <a:rPr lang="en-US" dirty="0" smtClean="0"/>
              <a:t> are stiffness of neck, </a:t>
            </a:r>
            <a:r>
              <a:rPr lang="en-US" dirty="0" err="1" smtClean="0"/>
              <a:t>incordinated</a:t>
            </a:r>
            <a:r>
              <a:rPr lang="en-US" dirty="0" smtClean="0"/>
              <a:t> movement of limbs, and tendency to move in circles or to lean against a fence or wall There may be </a:t>
            </a:r>
            <a:r>
              <a:rPr lang="en-US" dirty="0" err="1" smtClean="0"/>
              <a:t>paraltysis</a:t>
            </a:r>
            <a:r>
              <a:rPr lang="en-US" dirty="0" smtClean="0"/>
              <a:t> </a:t>
            </a:r>
            <a:r>
              <a:rPr lang="en-US" dirty="0" err="1" smtClean="0"/>
              <a:t>iof</a:t>
            </a:r>
            <a:r>
              <a:rPr lang="en-US" dirty="0" smtClean="0"/>
              <a:t> muscles of jaw and pharynx. </a:t>
            </a:r>
          </a:p>
          <a:p>
            <a:r>
              <a:rPr lang="en-US" dirty="0" err="1" smtClean="0"/>
              <a:t>Tetracyckline</a:t>
            </a:r>
            <a:r>
              <a:rPr lang="en-US" dirty="0" smtClean="0"/>
              <a:t> is effective medicine.</a:t>
            </a:r>
            <a:endParaRPr lang="en-IN" dirty="0"/>
          </a:p>
        </p:txBody>
      </p:sp>
    </p:spTree>
    <p:extLst>
      <p:ext uri="{BB962C8B-B14F-4D97-AF65-F5344CB8AC3E}">
        <p14:creationId xmlns:p14="http://schemas.microsoft.com/office/powerpoint/2010/main" val="1040689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effectLst>
                  <a:outerShdw blurRad="38100" dist="38100" dir="2700000" algn="tl">
                    <a:srgbClr val="000000">
                      <a:alpha val="43137"/>
                    </a:srgbClr>
                  </a:outerShdw>
                </a:effectLst>
              </a:rPr>
              <a:t>Johne’s</a:t>
            </a:r>
            <a:r>
              <a:rPr lang="en-US" dirty="0" smtClean="0">
                <a:solidFill>
                  <a:srgbClr val="FF0000"/>
                </a:solidFill>
                <a:effectLst>
                  <a:outerShdw blurRad="38100" dist="38100" dir="2700000" algn="tl">
                    <a:srgbClr val="000000">
                      <a:alpha val="43137"/>
                    </a:srgbClr>
                  </a:outerShdw>
                </a:effectLst>
              </a:rPr>
              <a:t> Disease</a:t>
            </a:r>
            <a:endParaRPr lang="en-IN"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It is a specific chronic contagious enteritis of cattle, sheep, </a:t>
            </a:r>
            <a:r>
              <a:rPr lang="en-US" dirty="0" err="1" smtClean="0"/>
              <a:t>goat,buffalo</a:t>
            </a:r>
            <a:r>
              <a:rPr lang="en-US" dirty="0" smtClean="0"/>
              <a:t> and occasionally of pigs. The disease is characterized by emaciation and in cattle and buffalo by chronic </a:t>
            </a:r>
            <a:r>
              <a:rPr lang="en-US" dirty="0" err="1" smtClean="0"/>
              <a:t>diarrohea</a:t>
            </a:r>
            <a:r>
              <a:rPr lang="en-US" dirty="0" smtClean="0"/>
              <a:t> and thickening of the </a:t>
            </a:r>
            <a:r>
              <a:rPr lang="en-US" dirty="0" err="1" smtClean="0"/>
              <a:t>intestion</a:t>
            </a:r>
            <a:r>
              <a:rPr lang="en-US" dirty="0" smtClean="0"/>
              <a:t>.  </a:t>
            </a:r>
          </a:p>
          <a:p>
            <a:r>
              <a:rPr lang="en-US" dirty="0" smtClean="0"/>
              <a:t>Under natural conditions the disease spreads by ingestion of feed and water contaminated by the </a:t>
            </a:r>
            <a:r>
              <a:rPr lang="en-US" dirty="0" err="1" smtClean="0"/>
              <a:t>faeces</a:t>
            </a:r>
            <a:r>
              <a:rPr lang="en-US" dirty="0" smtClean="0"/>
              <a:t> of infected animals. The infection occurs mostly  in the early month of life. The incubation period extends from 12 months to several years. </a:t>
            </a:r>
          </a:p>
          <a:p>
            <a:r>
              <a:rPr lang="en-US" dirty="0" smtClean="0"/>
              <a:t>The organism persists in pasture of a year.</a:t>
            </a:r>
            <a:endParaRPr lang="en-IN" dirty="0"/>
          </a:p>
        </p:txBody>
      </p:sp>
    </p:spTree>
    <p:extLst>
      <p:ext uri="{BB962C8B-B14F-4D97-AF65-F5344CB8AC3E}">
        <p14:creationId xmlns:p14="http://schemas.microsoft.com/office/powerpoint/2010/main" val="2306865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effectLst>
                  <a:outerShdw blurRad="38100" dist="38100" dir="2700000" algn="tl">
                    <a:srgbClr val="000000">
                      <a:alpha val="43137"/>
                    </a:srgbClr>
                  </a:outerShdw>
                </a:effectLst>
              </a:rPr>
              <a:t>Mastitis</a:t>
            </a:r>
            <a:endParaRPr lang="en-IN"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It is the inflammation of the mammary glands, is the most common and the most expensive disease of dairy cattle throughout most of the world. Infection by invading bacteria or other microorganisms is </a:t>
            </a:r>
            <a:r>
              <a:rPr lang="en-US" dirty="0" err="1" smtClean="0"/>
              <a:t>th</a:t>
            </a:r>
            <a:r>
              <a:rPr lang="en-US" dirty="0" smtClean="0"/>
              <a:t> primary cause of mastitis. Infections begin when microorganisms penetrate the teat anal and multiply in the mammary gland.</a:t>
            </a:r>
          </a:p>
          <a:p>
            <a:endParaRPr lang="en-IN" dirty="0"/>
          </a:p>
        </p:txBody>
      </p:sp>
    </p:spTree>
    <p:extLst>
      <p:ext uri="{BB962C8B-B14F-4D97-AF65-F5344CB8AC3E}">
        <p14:creationId xmlns:p14="http://schemas.microsoft.com/office/powerpoint/2010/main" val="704934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effectLst>
                  <a:outerShdw blurRad="38100" dist="38100" dir="2700000" algn="tl">
                    <a:srgbClr val="000000">
                      <a:alpha val="43137"/>
                    </a:srgbClr>
                  </a:outerShdw>
                </a:effectLst>
              </a:rPr>
              <a:t>Foot Rot</a:t>
            </a:r>
            <a:br>
              <a:rPr lang="en-US" dirty="0" smtClean="0">
                <a:solidFill>
                  <a:srgbClr val="FF0000"/>
                </a:solidFill>
                <a:effectLst>
                  <a:outerShdw blurRad="38100" dist="38100" dir="2700000" algn="tl">
                    <a:srgbClr val="000000">
                      <a:alpha val="43137"/>
                    </a:srgbClr>
                  </a:outerShdw>
                </a:effectLst>
              </a:rPr>
            </a:br>
            <a:endParaRPr lang="en-IN"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Foot rot is a common cause of lameness in cattle and occurs most frequently when cattle on pasture are forced to walk through mud to obtain water and feed. </a:t>
            </a:r>
            <a:endParaRPr lang="en-US" dirty="0"/>
          </a:p>
          <a:p>
            <a:r>
              <a:rPr lang="en-US" dirty="0" smtClean="0"/>
              <a:t>Foot rot is caused when a cut or scratch in the skin allows infection to penetrate between the claws or around the top of the hoof. Individual cases </a:t>
            </a:r>
            <a:r>
              <a:rPr lang="en-US" dirty="0" err="1" smtClean="0"/>
              <a:t>shoule</a:t>
            </a:r>
            <a:r>
              <a:rPr lang="en-US" dirty="0" smtClean="0"/>
              <a:t> be kept in a dry place and treated promptly with medication as directed by </a:t>
            </a:r>
            <a:r>
              <a:rPr lang="en-US" dirty="0" err="1" smtClean="0"/>
              <a:t>veterarian</a:t>
            </a:r>
            <a:r>
              <a:rPr lang="en-US" dirty="0" smtClean="0"/>
              <a:t>. </a:t>
            </a:r>
          </a:p>
        </p:txBody>
      </p:sp>
    </p:spTree>
    <p:extLst>
      <p:ext uri="{BB962C8B-B14F-4D97-AF65-F5344CB8AC3E}">
        <p14:creationId xmlns:p14="http://schemas.microsoft.com/office/powerpoint/2010/main" val="32136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effectLst>
                  <a:outerShdw blurRad="38100" dist="38100" dir="2700000" algn="tl">
                    <a:srgbClr val="000000">
                      <a:alpha val="43137"/>
                    </a:srgbClr>
                  </a:outerShdw>
                </a:effectLst>
              </a:rPr>
              <a:t>Bovine </a:t>
            </a:r>
            <a:r>
              <a:rPr lang="en-US" dirty="0" err="1" smtClean="0">
                <a:solidFill>
                  <a:srgbClr val="FF0000"/>
                </a:solidFill>
                <a:effectLst>
                  <a:outerShdw blurRad="38100" dist="38100" dir="2700000" algn="tl">
                    <a:srgbClr val="000000">
                      <a:alpha val="43137"/>
                    </a:srgbClr>
                  </a:outerShdw>
                </a:effectLst>
              </a:rPr>
              <a:t>Rhinotrachetis</a:t>
            </a:r>
            <a:endParaRPr lang="en-IN"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It is a highly contagious infectious respiratory disease that is caused by bovine herpes virus-1.</a:t>
            </a:r>
          </a:p>
          <a:p>
            <a:r>
              <a:rPr lang="en-US" dirty="0" smtClean="0"/>
              <a:t>It an affect the young and old cattle. This causes respiratory disease, conjunctivitis, abortion, encephalitis, and generalized systemic infection. There is no direct treatment for viral disease, infected animals should be isolated from the rest of the herd and treated with anti inflammatory drugs and antibiotics for secondary infections if necessary.</a:t>
            </a:r>
            <a:endParaRPr lang="en-IN" dirty="0"/>
          </a:p>
        </p:txBody>
      </p:sp>
    </p:spTree>
    <p:extLst>
      <p:ext uri="{BB962C8B-B14F-4D97-AF65-F5344CB8AC3E}">
        <p14:creationId xmlns:p14="http://schemas.microsoft.com/office/powerpoint/2010/main" val="856695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i="1" dirty="0" smtClean="0">
                <a:solidFill>
                  <a:srgbClr val="FF0000"/>
                </a:solidFill>
                <a:effectLst>
                  <a:outerShdw blurRad="38100" dist="38100" dir="2700000" algn="tl">
                    <a:srgbClr val="000000">
                      <a:alpha val="43137"/>
                    </a:srgbClr>
                  </a:outerShdw>
                </a:effectLst>
              </a:rPr>
              <a:t>Tick Fever (Bovine </a:t>
            </a:r>
            <a:r>
              <a:rPr lang="en-US" sz="4800" i="1" dirty="0" err="1" smtClean="0">
                <a:solidFill>
                  <a:srgbClr val="FF0000"/>
                </a:solidFill>
                <a:effectLst>
                  <a:outerShdw blurRad="38100" dist="38100" dir="2700000" algn="tl">
                    <a:srgbClr val="000000">
                      <a:alpha val="43137"/>
                    </a:srgbClr>
                  </a:outerShdw>
                </a:effectLst>
              </a:rPr>
              <a:t>Babesiosis</a:t>
            </a:r>
            <a:r>
              <a:rPr lang="en-US" sz="4800" i="1" dirty="0" smtClean="0">
                <a:solidFill>
                  <a:srgbClr val="FF0000"/>
                </a:solidFill>
                <a:effectLst>
                  <a:outerShdw blurRad="38100" dist="38100" dir="2700000" algn="tl">
                    <a:srgbClr val="000000">
                      <a:alpha val="43137"/>
                    </a:srgbClr>
                  </a:outerShdw>
                </a:effectLst>
              </a:rPr>
              <a:t>)</a:t>
            </a:r>
            <a:endParaRPr lang="en-IN" sz="4800" i="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It is a </a:t>
            </a:r>
            <a:r>
              <a:rPr lang="en-US" b="1" dirty="0" smtClean="0">
                <a:solidFill>
                  <a:srgbClr val="FF0000"/>
                </a:solidFill>
                <a:effectLst>
                  <a:outerShdw blurRad="38100" dist="38100" dir="2700000" algn="tl">
                    <a:srgbClr val="000000">
                      <a:alpha val="43137"/>
                    </a:srgbClr>
                  </a:outerShdw>
                </a:effectLst>
              </a:rPr>
              <a:t>tick borne disease of cattle</a:t>
            </a:r>
            <a:r>
              <a:rPr lang="en-US" dirty="0" smtClean="0"/>
              <a:t>. Transmission of disease takes place when engorging adult female ticks pick up the infection. They pass it to their progeny via eggs. </a:t>
            </a:r>
          </a:p>
          <a:p>
            <a:r>
              <a:rPr lang="en-US" dirty="0" smtClean="0"/>
              <a:t>Symptoms- high fever, neurologic signs teeth grinding.  Dark </a:t>
            </a:r>
            <a:r>
              <a:rPr lang="en-US" dirty="0" err="1" smtClean="0"/>
              <a:t>coloured</a:t>
            </a:r>
            <a:r>
              <a:rPr lang="en-US" dirty="0" smtClean="0"/>
              <a:t> urine, anorexia, and weak animals develop due to disease. Sick animals are treated by </a:t>
            </a:r>
            <a:r>
              <a:rPr lang="en-US" dirty="0" err="1" smtClean="0"/>
              <a:t>antiparasitic</a:t>
            </a:r>
            <a:r>
              <a:rPr lang="en-US" dirty="0" smtClean="0"/>
              <a:t> drugs.</a:t>
            </a:r>
            <a:endParaRPr lang="en-IN" dirty="0"/>
          </a:p>
        </p:txBody>
      </p:sp>
    </p:spTree>
    <p:extLst>
      <p:ext uri="{BB962C8B-B14F-4D97-AF65-F5344CB8AC3E}">
        <p14:creationId xmlns:p14="http://schemas.microsoft.com/office/powerpoint/2010/main" val="716196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effectLst>
                  <a:outerShdw blurRad="38100" dist="38100" dir="2700000" algn="tl">
                    <a:srgbClr val="000000">
                      <a:alpha val="43137"/>
                    </a:srgbClr>
                  </a:outerShdw>
                </a:effectLst>
              </a:rPr>
              <a:t>Bacterial Diseases (4)</a:t>
            </a:r>
            <a:endParaRPr lang="en-IN" u="sng"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Anthrax</a:t>
            </a:r>
          </a:p>
          <a:p>
            <a:r>
              <a:rPr lang="en-US" dirty="0" smtClean="0"/>
              <a:t>Black Quarter (Black Leg Disease)</a:t>
            </a:r>
          </a:p>
          <a:p>
            <a:r>
              <a:rPr lang="en-US" dirty="0" smtClean="0"/>
              <a:t>Food and Mouth Disease</a:t>
            </a:r>
          </a:p>
          <a:p>
            <a:r>
              <a:rPr lang="en-US" dirty="0" smtClean="0"/>
              <a:t>Campylobacter abortion (</a:t>
            </a:r>
            <a:r>
              <a:rPr lang="en-US" dirty="0" err="1" smtClean="0"/>
              <a:t>Vibriosis</a:t>
            </a:r>
            <a:endParaRPr lang="en-IN" dirty="0"/>
          </a:p>
        </p:txBody>
      </p:sp>
    </p:spTree>
    <p:extLst>
      <p:ext uri="{BB962C8B-B14F-4D97-AF65-F5344CB8AC3E}">
        <p14:creationId xmlns:p14="http://schemas.microsoft.com/office/powerpoint/2010/main" val="1661285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effectLst>
                  <a:outerShdw blurRad="38100" dist="38100" dir="2700000" algn="tl">
                    <a:srgbClr val="000000">
                      <a:alpha val="43137"/>
                    </a:srgbClr>
                  </a:outerShdw>
                </a:effectLst>
              </a:rPr>
              <a:t>Viral Diseases (9) </a:t>
            </a:r>
            <a:endParaRPr lang="en-IN" u="sng"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r>
              <a:rPr lang="en-US" dirty="0" smtClean="0">
                <a:effectLst>
                  <a:outerShdw blurRad="38100" dist="38100" dir="2700000" algn="tl">
                    <a:srgbClr val="000000">
                      <a:alpha val="43137"/>
                    </a:srgbClr>
                  </a:outerShdw>
                </a:effectLst>
              </a:rPr>
              <a:t>Bovine Ephemeral Fever</a:t>
            </a:r>
          </a:p>
          <a:p>
            <a:r>
              <a:rPr lang="en-US" dirty="0" smtClean="0">
                <a:effectLst>
                  <a:outerShdw blurRad="38100" dist="38100" dir="2700000" algn="tl">
                    <a:srgbClr val="000000">
                      <a:alpha val="43137"/>
                    </a:srgbClr>
                  </a:outerShdw>
                </a:effectLst>
              </a:rPr>
              <a:t>Flue Tongue</a:t>
            </a:r>
          </a:p>
          <a:p>
            <a:r>
              <a:rPr lang="en-US" dirty="0" smtClean="0">
                <a:effectLst>
                  <a:outerShdw blurRad="38100" dist="38100" dir="2700000" algn="tl">
                    <a:srgbClr val="000000">
                      <a:alpha val="43137"/>
                    </a:srgbClr>
                  </a:outerShdw>
                </a:effectLst>
              </a:rPr>
              <a:t>Tetanus</a:t>
            </a:r>
          </a:p>
          <a:p>
            <a:r>
              <a:rPr lang="en-US" dirty="0" err="1" smtClean="0">
                <a:effectLst>
                  <a:outerShdw blurRad="38100" dist="38100" dir="2700000" algn="tl">
                    <a:srgbClr val="000000">
                      <a:alpha val="43137"/>
                    </a:srgbClr>
                  </a:outerShdw>
                </a:effectLst>
              </a:rPr>
              <a:t>Listeriosis</a:t>
            </a:r>
            <a:endParaRPr lang="en-US" dirty="0" smtClean="0">
              <a:effectLst>
                <a:outerShdw blurRad="38100" dist="38100" dir="2700000" algn="tl">
                  <a:srgbClr val="000000">
                    <a:alpha val="43137"/>
                  </a:srgbClr>
                </a:outerShdw>
              </a:effectLst>
            </a:endParaRPr>
          </a:p>
          <a:p>
            <a:r>
              <a:rPr lang="en-US" dirty="0" err="1" smtClean="0">
                <a:effectLst>
                  <a:outerShdw blurRad="38100" dist="38100" dir="2700000" algn="tl">
                    <a:srgbClr val="000000">
                      <a:alpha val="43137"/>
                    </a:srgbClr>
                  </a:outerShdw>
                </a:effectLst>
              </a:rPr>
              <a:t>Joahne’s</a:t>
            </a:r>
            <a:r>
              <a:rPr lang="en-US" dirty="0" smtClean="0">
                <a:effectLst>
                  <a:outerShdw blurRad="38100" dist="38100" dir="2700000" algn="tl">
                    <a:srgbClr val="000000">
                      <a:alpha val="43137"/>
                    </a:srgbClr>
                  </a:outerShdw>
                </a:effectLst>
              </a:rPr>
              <a:t> Disease</a:t>
            </a:r>
          </a:p>
          <a:p>
            <a:r>
              <a:rPr lang="en-US" dirty="0" smtClean="0">
                <a:effectLst>
                  <a:outerShdw blurRad="38100" dist="38100" dir="2700000" algn="tl">
                    <a:srgbClr val="000000">
                      <a:alpha val="43137"/>
                    </a:srgbClr>
                  </a:outerShdw>
                </a:effectLst>
              </a:rPr>
              <a:t>Mastitis</a:t>
            </a:r>
          </a:p>
          <a:p>
            <a:r>
              <a:rPr lang="en-US" dirty="0" smtClean="0">
                <a:effectLst>
                  <a:outerShdw blurRad="38100" dist="38100" dir="2700000" algn="tl">
                    <a:srgbClr val="000000">
                      <a:alpha val="43137"/>
                    </a:srgbClr>
                  </a:outerShdw>
                </a:effectLst>
              </a:rPr>
              <a:t>Foot rot</a:t>
            </a:r>
          </a:p>
          <a:p>
            <a:r>
              <a:rPr lang="en-US" dirty="0" smtClean="0">
                <a:effectLst>
                  <a:outerShdw blurRad="38100" dist="38100" dir="2700000" algn="tl">
                    <a:srgbClr val="000000">
                      <a:alpha val="43137"/>
                    </a:srgbClr>
                  </a:outerShdw>
                </a:effectLst>
              </a:rPr>
              <a:t>Bovine </a:t>
            </a:r>
            <a:r>
              <a:rPr lang="en-US" dirty="0" err="1" smtClean="0">
                <a:effectLst>
                  <a:outerShdw blurRad="38100" dist="38100" dir="2700000" algn="tl">
                    <a:srgbClr val="000000">
                      <a:alpha val="43137"/>
                    </a:srgbClr>
                  </a:outerShdw>
                </a:effectLst>
              </a:rPr>
              <a:t>Rhinotracheitis</a:t>
            </a: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Tick Fever (Bovine </a:t>
            </a:r>
            <a:r>
              <a:rPr lang="en-US" dirty="0" err="1" smtClean="0">
                <a:effectLst>
                  <a:outerShdw blurRad="38100" dist="38100" dir="2700000" algn="tl">
                    <a:srgbClr val="000000">
                      <a:alpha val="43137"/>
                    </a:srgbClr>
                  </a:outerShdw>
                </a:effectLst>
              </a:rPr>
              <a:t>Babesiosis</a:t>
            </a:r>
            <a:r>
              <a:rPr lang="en-US" dirty="0" smtClean="0">
                <a:effectLst>
                  <a:outerShdw blurRad="38100" dist="38100" dir="2700000" algn="tl">
                    <a:srgbClr val="000000">
                      <a:alpha val="43137"/>
                    </a:srgbClr>
                  </a:outerShdw>
                </a:effectLst>
              </a:rPr>
              <a:t>)</a:t>
            </a:r>
            <a:endParaRPr lang="en-IN"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695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DETAILS OF DISEASES IN CATTLE</a:t>
            </a:r>
            <a:br>
              <a:rPr lang="en-US" dirty="0" smtClean="0"/>
            </a:br>
            <a:r>
              <a:rPr lang="en-US" sz="2400" u="sng" dirty="0" smtClean="0">
                <a:solidFill>
                  <a:srgbClr val="FF0000"/>
                </a:solidFill>
                <a:effectLst>
                  <a:outerShdw blurRad="38100" dist="38100" dir="2700000" algn="tl">
                    <a:srgbClr val="000000">
                      <a:alpha val="43137"/>
                    </a:srgbClr>
                  </a:outerShdw>
                </a:effectLst>
                <a:latin typeface="Arial Black" panose="020B0A04020102020204" pitchFamily="34" charset="0"/>
              </a:rPr>
              <a:t>BACTERIAL DIESEASES</a:t>
            </a:r>
            <a:endParaRPr lang="en-IN" sz="2400" u="sng" dirty="0">
              <a:solidFill>
                <a:srgbClr val="FF0000"/>
              </a:solidFill>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idx="1"/>
          </p:nvPr>
        </p:nvSpPr>
        <p:spPr/>
        <p:txBody>
          <a:bodyPr/>
          <a:lstStyle/>
          <a:p>
            <a:pPr marL="0" indent="0">
              <a:buNone/>
            </a:pPr>
            <a:r>
              <a:rPr lang="en-US" sz="3200" dirty="0" smtClean="0">
                <a:solidFill>
                  <a:srgbClr val="7030A0"/>
                </a:solidFill>
                <a:latin typeface="Arial Black" panose="020B0A04020102020204" pitchFamily="34" charset="0"/>
              </a:rPr>
              <a:t>Anthrax</a:t>
            </a:r>
            <a:r>
              <a:rPr lang="en-US" dirty="0" smtClean="0"/>
              <a:t> -  Caused by </a:t>
            </a:r>
            <a:r>
              <a:rPr lang="en-US" i="1" dirty="0" smtClean="0"/>
              <a:t>Bacillus </a:t>
            </a:r>
            <a:r>
              <a:rPr lang="en-US" i="1" dirty="0" err="1" smtClean="0"/>
              <a:t>anthracis</a:t>
            </a:r>
            <a:r>
              <a:rPr lang="en-US" dirty="0" smtClean="0"/>
              <a:t> a spore forming relatively large bacterium.  It causes mortality in ruminants. Signs of illness usually appear 3 to 7 days after the spores are swallowed by the ruminant. Once signs begin they usually die within two days.</a:t>
            </a:r>
            <a:endParaRPr lang="en-IN" dirty="0"/>
          </a:p>
        </p:txBody>
      </p:sp>
    </p:spTree>
    <p:extLst>
      <p:ext uri="{BB962C8B-B14F-4D97-AF65-F5344CB8AC3E}">
        <p14:creationId xmlns:p14="http://schemas.microsoft.com/office/powerpoint/2010/main" val="527758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Black Quarter </a:t>
            </a:r>
            <a:r>
              <a:rPr lang="en-US" dirty="0" smtClean="0"/>
              <a:t>(Black Leg Disease)</a:t>
            </a:r>
            <a:endParaRPr lang="en-IN" dirty="0"/>
          </a:p>
        </p:txBody>
      </p:sp>
      <p:sp>
        <p:nvSpPr>
          <p:cNvPr id="3" name="Content Placeholder 2"/>
          <p:cNvSpPr>
            <a:spLocks noGrp="1"/>
          </p:cNvSpPr>
          <p:nvPr>
            <p:ph idx="1"/>
          </p:nvPr>
        </p:nvSpPr>
        <p:spPr/>
        <p:txBody>
          <a:bodyPr/>
          <a:lstStyle/>
          <a:p>
            <a:r>
              <a:rPr lang="en-US" dirty="0" smtClean="0"/>
              <a:t>It is an acute infectious and </a:t>
            </a:r>
            <a:r>
              <a:rPr lang="en-US" dirty="0" smtClean="0">
                <a:solidFill>
                  <a:srgbClr val="FF0000"/>
                </a:solidFill>
              </a:rPr>
              <a:t>highly fatal, bacterial disease of cattle</a:t>
            </a:r>
            <a:r>
              <a:rPr lang="en-US" dirty="0" smtClean="0"/>
              <a:t>, buffaloes, sheep and goats. Young cattle between 6-24 months age, in good body condition are mostly affected. </a:t>
            </a:r>
          </a:p>
          <a:p>
            <a:r>
              <a:rPr lang="en-US" dirty="0" smtClean="0"/>
              <a:t>It is soil borne infection which gradually occurs during rainy season in India. </a:t>
            </a:r>
          </a:p>
          <a:p>
            <a:r>
              <a:rPr lang="en-US" dirty="0" smtClean="0"/>
              <a:t>The disease is sporadic in nature (1-2 animals).</a:t>
            </a:r>
          </a:p>
          <a:p>
            <a:r>
              <a:rPr lang="en-US" dirty="0" smtClean="0"/>
              <a:t>It is caused by </a:t>
            </a:r>
            <a:r>
              <a:rPr lang="en-US" i="1" dirty="0" smtClean="0">
                <a:solidFill>
                  <a:srgbClr val="FF0000"/>
                </a:solidFill>
              </a:rPr>
              <a:t>clostridium </a:t>
            </a:r>
            <a:r>
              <a:rPr lang="en-US" i="1" dirty="0" err="1" smtClean="0">
                <a:solidFill>
                  <a:srgbClr val="FF0000"/>
                </a:solidFill>
              </a:rPr>
              <a:t>chauvoei</a:t>
            </a:r>
            <a:r>
              <a:rPr lang="en-US" dirty="0" smtClean="0"/>
              <a:t>. </a:t>
            </a:r>
            <a:endParaRPr lang="en-IN" dirty="0"/>
          </a:p>
        </p:txBody>
      </p:sp>
    </p:spTree>
    <p:extLst>
      <p:ext uri="{BB962C8B-B14F-4D97-AF65-F5344CB8AC3E}">
        <p14:creationId xmlns:p14="http://schemas.microsoft.com/office/powerpoint/2010/main" val="2172222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 and Mouth Disease</a:t>
            </a:r>
            <a:endParaRPr lang="en-IN" dirty="0"/>
          </a:p>
        </p:txBody>
      </p:sp>
      <p:sp>
        <p:nvSpPr>
          <p:cNvPr id="3" name="Content Placeholder 2"/>
          <p:cNvSpPr>
            <a:spLocks noGrp="1"/>
          </p:cNvSpPr>
          <p:nvPr>
            <p:ph idx="1"/>
          </p:nvPr>
        </p:nvSpPr>
        <p:spPr/>
        <p:txBody>
          <a:bodyPr>
            <a:normAutofit fontScale="92500"/>
          </a:bodyPr>
          <a:lstStyle/>
          <a:p>
            <a:r>
              <a:rPr lang="en-US" dirty="0" smtClean="0"/>
              <a:t>The foot and mouth disease is a highly communicable disease affecting cloven footed animals. It is characterized by fever, formation of vesicles and blisters in the mouth and udder, teats and on the skin between the toes and above the hoofs.</a:t>
            </a:r>
          </a:p>
          <a:p>
            <a:r>
              <a:rPr lang="en-US" dirty="0" smtClean="0"/>
              <a:t>In </a:t>
            </a:r>
            <a:r>
              <a:rPr lang="en-US" dirty="0" err="1" smtClean="0"/>
              <a:t>india</a:t>
            </a:r>
            <a:r>
              <a:rPr lang="en-US" dirty="0" smtClean="0"/>
              <a:t> the disease is widespread assumes position of importance in livestock industry. The disease spreads by direct contact or indirectly through infected water, manure, hay and pastures. It is also conveyed by cattle </a:t>
            </a:r>
            <a:r>
              <a:rPr lang="en-US" dirty="0" err="1" smtClean="0"/>
              <a:t>attendents</a:t>
            </a:r>
            <a:r>
              <a:rPr lang="en-US" dirty="0" smtClean="0"/>
              <a:t>. </a:t>
            </a:r>
          </a:p>
          <a:p>
            <a:r>
              <a:rPr lang="en-US" dirty="0" smtClean="0"/>
              <a:t>It is known to spread through recovered </a:t>
            </a:r>
            <a:r>
              <a:rPr lang="en-US" dirty="0" err="1" smtClean="0"/>
              <a:t>anmals</a:t>
            </a:r>
            <a:r>
              <a:rPr lang="en-US" dirty="0" smtClean="0"/>
              <a:t>, field rats, porcupine and birds.</a:t>
            </a:r>
            <a:endParaRPr lang="en-IN" dirty="0"/>
          </a:p>
        </p:txBody>
      </p:sp>
    </p:spTree>
    <p:extLst>
      <p:ext uri="{BB962C8B-B14F-4D97-AF65-F5344CB8AC3E}">
        <p14:creationId xmlns:p14="http://schemas.microsoft.com/office/powerpoint/2010/main" val="3535656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6600FF"/>
                </a:solidFill>
                <a:effectLst>
                  <a:outerShdw blurRad="38100" dist="38100" dir="2700000" algn="tl">
                    <a:srgbClr val="000000">
                      <a:alpha val="43137"/>
                    </a:srgbClr>
                  </a:outerShdw>
                </a:effectLst>
              </a:rPr>
              <a:t>Vibriosis</a:t>
            </a:r>
            <a:r>
              <a:rPr lang="en-US" dirty="0" smtClean="0">
                <a:solidFill>
                  <a:srgbClr val="6600FF"/>
                </a:solidFill>
                <a:effectLst>
                  <a:outerShdw blurRad="38100" dist="38100" dir="2700000" algn="tl">
                    <a:srgbClr val="000000">
                      <a:alpha val="43137"/>
                    </a:srgbClr>
                  </a:outerShdw>
                </a:effectLst>
              </a:rPr>
              <a:t> ( Campylobacter abortion)</a:t>
            </a:r>
            <a:endParaRPr lang="en-IN" dirty="0">
              <a:solidFill>
                <a:srgbClr val="66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Transmission occurs by coitus.</a:t>
            </a:r>
          </a:p>
          <a:p>
            <a:r>
              <a:rPr lang="en-US" dirty="0" smtClean="0"/>
              <a:t>The </a:t>
            </a:r>
            <a:r>
              <a:rPr lang="en-US" dirty="0" smtClean="0"/>
              <a:t>affected animals carry the organisms in </a:t>
            </a:r>
            <a:r>
              <a:rPr lang="en-US" dirty="0" err="1" smtClean="0"/>
              <a:t>preputial</a:t>
            </a:r>
            <a:r>
              <a:rPr lang="en-US" dirty="0" smtClean="0"/>
              <a:t> cavity indefinitely. Matura cows also carry the infection for long periods. Infected semen from an infected bull is the important means of the disease. The organism survives below the temperature used in semen storage.</a:t>
            </a:r>
            <a:endParaRPr lang="en-IN" dirty="0"/>
          </a:p>
        </p:txBody>
      </p:sp>
    </p:spTree>
    <p:extLst>
      <p:ext uri="{BB962C8B-B14F-4D97-AF65-F5344CB8AC3E}">
        <p14:creationId xmlns:p14="http://schemas.microsoft.com/office/powerpoint/2010/main" val="1777302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FF"/>
                </a:solidFill>
                <a:effectLst>
                  <a:outerShdw blurRad="38100" dist="38100" dir="2700000" algn="tl">
                    <a:srgbClr val="000000">
                      <a:alpha val="43137"/>
                    </a:srgbClr>
                  </a:outerShdw>
                </a:effectLst>
                <a:latin typeface="Arial Rounded MT Bold" panose="020F0704030504030204" pitchFamily="34" charset="0"/>
              </a:rPr>
              <a:t>VIRAL DISEASES</a:t>
            </a:r>
            <a:endParaRPr lang="en-IN" dirty="0">
              <a:solidFill>
                <a:srgbClr val="6600FF"/>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p:txBody>
          <a:bodyPr/>
          <a:lstStyle/>
          <a:p>
            <a:r>
              <a:rPr lang="en-US" sz="3200" dirty="0" smtClean="0">
                <a:solidFill>
                  <a:srgbClr val="FF0000"/>
                </a:solidFill>
                <a:effectLst>
                  <a:outerShdw blurRad="38100" dist="38100" dir="2700000" algn="tl">
                    <a:srgbClr val="000000">
                      <a:alpha val="43137"/>
                    </a:srgbClr>
                  </a:outerShdw>
                </a:effectLst>
              </a:rPr>
              <a:t>Bovine Ephemeral Fever </a:t>
            </a:r>
            <a:r>
              <a:rPr lang="en-US" dirty="0" smtClean="0"/>
              <a:t>: - It is an insect transmitted viral disease of cattle and water buffalo that are seen in Africa, the middle east, Australia and </a:t>
            </a:r>
            <a:r>
              <a:rPr lang="en-US" dirty="0" err="1" smtClean="0"/>
              <a:t>asia</a:t>
            </a:r>
            <a:r>
              <a:rPr lang="en-US" dirty="0" smtClean="0"/>
              <a:t>.</a:t>
            </a:r>
          </a:p>
          <a:p>
            <a:r>
              <a:rPr lang="en-US" dirty="0" smtClean="0"/>
              <a:t>Affected cattle may become recumbent and paralyzed for 8 </a:t>
            </a:r>
            <a:r>
              <a:rPr lang="en-US" dirty="0" err="1" smtClean="0"/>
              <a:t>hrs</a:t>
            </a:r>
            <a:r>
              <a:rPr lang="en-US" dirty="0" smtClean="0"/>
              <a:t> to greater than one week. After recovery milk production lessens. Bulls, heavy cattle and high lactating dairy cows are the most severely affected.</a:t>
            </a:r>
            <a:endParaRPr lang="en-IN" dirty="0"/>
          </a:p>
        </p:txBody>
      </p:sp>
    </p:spTree>
    <p:extLst>
      <p:ext uri="{BB962C8B-B14F-4D97-AF65-F5344CB8AC3E}">
        <p14:creationId xmlns:p14="http://schemas.microsoft.com/office/powerpoint/2010/main" val="35544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effectLst>
                  <a:outerShdw blurRad="38100" dist="38100" dir="2700000" algn="tl">
                    <a:srgbClr val="000000">
                      <a:alpha val="43137"/>
                    </a:srgbClr>
                  </a:outerShdw>
                </a:effectLst>
              </a:rPr>
              <a:t>Blue tongue</a:t>
            </a:r>
            <a:endParaRPr lang="en-IN"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Blue tongue a disease which is transmitted by midges, infects domestic and wild ruminants and also </a:t>
            </a:r>
            <a:r>
              <a:rPr lang="en-US" dirty="0" err="1" smtClean="0"/>
              <a:t>camelids</a:t>
            </a:r>
            <a:r>
              <a:rPr lang="en-US" dirty="0" smtClean="0"/>
              <a:t>. </a:t>
            </a:r>
          </a:p>
          <a:p>
            <a:r>
              <a:rPr lang="en-US" dirty="0" smtClean="0"/>
              <a:t>Sheep are badly affected by </a:t>
            </a:r>
            <a:r>
              <a:rPr lang="en-US" dirty="0" err="1" smtClean="0"/>
              <a:t>sisease</a:t>
            </a:r>
            <a:r>
              <a:rPr lang="en-US" dirty="0" smtClean="0"/>
              <a:t>. Virus spreads between animals occurs via the midges of </a:t>
            </a:r>
            <a:r>
              <a:rPr lang="en-US" dirty="0" err="1" smtClean="0"/>
              <a:t>cullicoides</a:t>
            </a:r>
            <a:r>
              <a:rPr lang="en-US" dirty="0" smtClean="0"/>
              <a:t> species. In cattle nasal discharge, swelling of head and neck, conjunctivitis, swelling inside and ulceration of the mouth, swollen teats, tiredness, saliva drooling, fever occurs.</a:t>
            </a:r>
            <a:endParaRPr lang="en-IN" dirty="0"/>
          </a:p>
        </p:txBody>
      </p:sp>
    </p:spTree>
    <p:extLst>
      <p:ext uri="{BB962C8B-B14F-4D97-AF65-F5344CB8AC3E}">
        <p14:creationId xmlns:p14="http://schemas.microsoft.com/office/powerpoint/2010/main" val="41916554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82</TotalTime>
  <Words>1079</Words>
  <Application>Microsoft Office PowerPoint</Application>
  <PresentationFormat>Widescreen</PresentationFormat>
  <Paragraphs>64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Algerian</vt:lpstr>
      <vt:lpstr>Arial</vt:lpstr>
      <vt:lpstr>Arial Black</vt:lpstr>
      <vt:lpstr>Arial Rounded MT Bold</vt:lpstr>
      <vt:lpstr>Garamond</vt:lpstr>
      <vt:lpstr>Organic</vt:lpstr>
      <vt:lpstr>COMMON CATTLE DISEASES B.SC. FINAL SEM V (cbcs) ZOOLOGY</vt:lpstr>
      <vt:lpstr>Bacterial Diseases (4)</vt:lpstr>
      <vt:lpstr>Viral Diseases (9) </vt:lpstr>
      <vt:lpstr>DETAILS OF DISEASES IN CATTLE BACTERIAL DIESEASES</vt:lpstr>
      <vt:lpstr>Black Quarter (Black Leg Disease)</vt:lpstr>
      <vt:lpstr>Foot and Mouth Disease</vt:lpstr>
      <vt:lpstr>Vibriosis ( Campylobacter abortion)</vt:lpstr>
      <vt:lpstr>VIRAL DISEASES</vt:lpstr>
      <vt:lpstr>Blue tongue</vt:lpstr>
      <vt:lpstr>Tetanus</vt:lpstr>
      <vt:lpstr>Listeriosis</vt:lpstr>
      <vt:lpstr>Johne’s Disease</vt:lpstr>
      <vt:lpstr>Mastitis</vt:lpstr>
      <vt:lpstr>Foot Rot </vt:lpstr>
      <vt:lpstr>Bovine Rhinotrachetis</vt:lpstr>
      <vt:lpstr>Tick Fever (Bovine Babesiosis)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ACS</dc:creator>
  <cp:lastModifiedBy>ACS</cp:lastModifiedBy>
  <cp:revision>17</cp:revision>
  <dcterms:created xsi:type="dcterms:W3CDTF">2024-01-10T10:07:47Z</dcterms:created>
  <dcterms:modified xsi:type="dcterms:W3CDTF">2024-01-11T06:48:31Z</dcterms:modified>
</cp:coreProperties>
</file>