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1/15/2024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rgbClr val="FF0000"/>
                </a:solidFill>
                <a:latin typeface="Bradley Hand ITC" panose="03070402050302030203" pitchFamily="66" charset="0"/>
              </a:rPr>
              <a:t>Blood Clotting Factors</a:t>
            </a:r>
            <a:endParaRPr lang="en-IN" dirty="0">
              <a:solidFill>
                <a:srgbClr val="FF0000"/>
              </a:solidFill>
              <a:latin typeface="Bradley Hand ITC" panose="03070402050302030203" pitchFamily="66" charset="0"/>
            </a:endParaRPr>
          </a:p>
        </p:txBody>
      </p:sp>
      <p:sp>
        <p:nvSpPr>
          <p:cNvPr id="3" name="Subtitle 2"/>
          <p:cNvSpPr>
            <a:spLocks noGrp="1"/>
          </p:cNvSpPr>
          <p:nvPr>
            <p:ph type="subTitle" idx="1"/>
          </p:nvPr>
        </p:nvSpPr>
        <p:spPr/>
        <p:txBody>
          <a:bodyPr>
            <a:normAutofit fontScale="77500" lnSpcReduction="20000"/>
          </a:bodyPr>
          <a:lstStyle/>
          <a:p>
            <a:r>
              <a:rPr lang="en-IN" sz="2600" b="1" dirty="0" err="1" smtClean="0">
                <a:solidFill>
                  <a:srgbClr val="00B0F0"/>
                </a:solidFill>
                <a:effectLst>
                  <a:outerShdw blurRad="38100" dist="38100" dir="2700000" algn="tl">
                    <a:srgbClr val="000000">
                      <a:alpha val="43137"/>
                    </a:srgbClr>
                  </a:outerShdw>
                </a:effectLst>
                <a:latin typeface="Bradley Hand ITC" panose="03070402050302030203" pitchFamily="66" charset="0"/>
              </a:rPr>
              <a:t>Dr.Shashikant</a:t>
            </a:r>
            <a:r>
              <a:rPr lang="en-IN" sz="2600" b="1" dirty="0" smtClean="0">
                <a:solidFill>
                  <a:srgbClr val="00B0F0"/>
                </a:solidFill>
                <a:effectLst>
                  <a:outerShdw blurRad="38100" dist="38100" dir="2700000" algn="tl">
                    <a:srgbClr val="000000">
                      <a:alpha val="43137"/>
                    </a:srgbClr>
                  </a:outerShdw>
                </a:effectLst>
                <a:latin typeface="Bradley Hand ITC" panose="03070402050302030203" pitchFamily="66" charset="0"/>
              </a:rPr>
              <a:t> </a:t>
            </a:r>
            <a:r>
              <a:rPr lang="en-IN" sz="2600" b="1" dirty="0" err="1" smtClean="0">
                <a:solidFill>
                  <a:srgbClr val="00B0F0"/>
                </a:solidFill>
                <a:effectLst>
                  <a:outerShdw blurRad="38100" dist="38100" dir="2700000" algn="tl">
                    <a:srgbClr val="000000">
                      <a:alpha val="43137"/>
                    </a:srgbClr>
                  </a:outerShdw>
                </a:effectLst>
                <a:latin typeface="Bradley Hand ITC" panose="03070402050302030203" pitchFamily="66" charset="0"/>
              </a:rPr>
              <a:t>R.Sitre</a:t>
            </a:r>
            <a:endParaRPr lang="en-IN" sz="2600" b="1" dirty="0" smtClean="0">
              <a:solidFill>
                <a:srgbClr val="00B0F0"/>
              </a:solidFill>
              <a:effectLst>
                <a:outerShdw blurRad="38100" dist="38100" dir="2700000" algn="tl">
                  <a:srgbClr val="000000">
                    <a:alpha val="43137"/>
                  </a:srgbClr>
                </a:outerShdw>
              </a:effectLst>
              <a:latin typeface="Bradley Hand ITC" panose="03070402050302030203" pitchFamily="66" charset="0"/>
            </a:endParaRPr>
          </a:p>
          <a:p>
            <a:r>
              <a:rPr lang="en-IN" dirty="0" smtClean="0">
                <a:latin typeface="Bradley Hand ITC" panose="03070402050302030203" pitchFamily="66" charset="0"/>
              </a:rPr>
              <a:t>Assistant Professor</a:t>
            </a:r>
          </a:p>
          <a:p>
            <a:r>
              <a:rPr lang="en-IN" dirty="0" smtClean="0">
                <a:latin typeface="Bradley Hand ITC" panose="03070402050302030203" pitchFamily="66" charset="0"/>
              </a:rPr>
              <a:t>Department of Zoology</a:t>
            </a:r>
          </a:p>
          <a:p>
            <a:r>
              <a:rPr lang="en-IN" dirty="0" err="1" smtClean="0">
                <a:latin typeface="Bradley Hand ITC" panose="03070402050302030203" pitchFamily="66" charset="0"/>
              </a:rPr>
              <a:t>N.S.Science</a:t>
            </a:r>
            <a:r>
              <a:rPr lang="en-IN" dirty="0" smtClean="0">
                <a:latin typeface="Bradley Hand ITC" panose="03070402050302030203" pitchFamily="66" charset="0"/>
              </a:rPr>
              <a:t> and Arts College, </a:t>
            </a:r>
            <a:r>
              <a:rPr lang="en-IN" dirty="0" err="1" smtClean="0">
                <a:latin typeface="Bradley Hand ITC" panose="03070402050302030203" pitchFamily="66" charset="0"/>
              </a:rPr>
              <a:t>Bhadrawati</a:t>
            </a:r>
            <a:r>
              <a:rPr lang="en-IN" dirty="0" smtClean="0">
                <a:latin typeface="Bradley Hand ITC" panose="03070402050302030203" pitchFamily="66" charset="0"/>
              </a:rPr>
              <a:t> </a:t>
            </a:r>
            <a:r>
              <a:rPr lang="en-IN" dirty="0" err="1" smtClean="0">
                <a:latin typeface="Bradley Hand ITC" panose="03070402050302030203" pitchFamily="66" charset="0"/>
              </a:rPr>
              <a:t>Dist.Chandapur</a:t>
            </a:r>
            <a:r>
              <a:rPr lang="en-IN" dirty="0" smtClean="0">
                <a:latin typeface="Bradley Hand ITC" panose="03070402050302030203" pitchFamily="66" charset="0"/>
              </a:rPr>
              <a:t> 442902</a:t>
            </a:r>
            <a:endParaRPr lang="en-IN" dirty="0">
              <a:latin typeface="Bradley Hand ITC" panose="03070402050302030203" pitchFamily="66" charset="0"/>
            </a:endParaRPr>
          </a:p>
        </p:txBody>
      </p:sp>
    </p:spTree>
    <p:extLst>
      <p:ext uri="{BB962C8B-B14F-4D97-AF65-F5344CB8AC3E}">
        <p14:creationId xmlns:p14="http://schemas.microsoft.com/office/powerpoint/2010/main" val="3197459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IX (Christmas factor)</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This factor is also </a:t>
            </a:r>
            <a:r>
              <a:rPr lang="en-IN" i="1" dirty="0" smtClean="0">
                <a:solidFill>
                  <a:srgbClr val="FF0000"/>
                </a:solidFill>
                <a:effectLst>
                  <a:outerShdw blurRad="38100" dist="38100" dir="2700000" algn="tl">
                    <a:srgbClr val="000000">
                      <a:alpha val="43137"/>
                    </a:srgbClr>
                  </a:outerShdw>
                </a:effectLst>
              </a:rPr>
              <a:t>required for the formation of </a:t>
            </a:r>
            <a:r>
              <a:rPr lang="en-IN" i="1" dirty="0" err="1" smtClean="0">
                <a:solidFill>
                  <a:srgbClr val="FF0000"/>
                </a:solidFill>
                <a:effectLst>
                  <a:outerShdw blurRad="38100" dist="38100" dir="2700000" algn="tl">
                    <a:srgbClr val="000000">
                      <a:alpha val="43137"/>
                    </a:srgbClr>
                  </a:outerShdw>
                </a:effectLst>
              </a:rPr>
              <a:t>prothrombin</a:t>
            </a:r>
            <a:r>
              <a:rPr lang="en-IN" i="1" dirty="0" smtClean="0">
                <a:solidFill>
                  <a:srgbClr val="FF0000"/>
                </a:solidFill>
                <a:effectLst>
                  <a:outerShdw blurRad="38100" dist="38100" dir="2700000" algn="tl">
                    <a:srgbClr val="000000">
                      <a:alpha val="43137"/>
                    </a:srgbClr>
                  </a:outerShdw>
                </a:effectLst>
              </a:rPr>
              <a:t> activator </a:t>
            </a:r>
            <a:r>
              <a:rPr lang="en-IN" dirty="0" smtClean="0"/>
              <a:t>from blood constituents. It is found in plasma and is activated during clotting so that the activity in serum is much greater than in plasma. The deficiency of this factor is associated with a congenital </a:t>
            </a:r>
            <a:r>
              <a:rPr lang="en-IN" dirty="0" err="1" smtClean="0"/>
              <a:t>haemorrahagic</a:t>
            </a:r>
            <a:r>
              <a:rPr lang="en-IN" dirty="0" smtClean="0"/>
              <a:t> state resembling haemophilia (Christmas disease).</a:t>
            </a:r>
            <a:endParaRPr lang="en-IN" dirty="0"/>
          </a:p>
        </p:txBody>
      </p:sp>
    </p:spTree>
    <p:extLst>
      <p:ext uri="{BB962C8B-B14F-4D97-AF65-F5344CB8AC3E}">
        <p14:creationId xmlns:p14="http://schemas.microsoft.com/office/powerpoint/2010/main" val="1559821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X (Stuart Power factor)</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This factor is found in plasma and serum and is responsible for haemorrhagic state in deficiency.</a:t>
            </a:r>
            <a:endParaRPr lang="en-IN" dirty="0"/>
          </a:p>
        </p:txBody>
      </p:sp>
    </p:spTree>
    <p:extLst>
      <p:ext uri="{BB962C8B-B14F-4D97-AF65-F5344CB8AC3E}">
        <p14:creationId xmlns:p14="http://schemas.microsoft.com/office/powerpoint/2010/main" val="3669203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solidFill>
                  <a:srgbClr val="FF0000"/>
                </a:solidFill>
              </a:rPr>
              <a:t>Factor XI- Plasma </a:t>
            </a:r>
            <a:r>
              <a:rPr lang="en-IN" dirty="0" err="1" smtClean="0">
                <a:solidFill>
                  <a:srgbClr val="FF0000"/>
                </a:solidFill>
              </a:rPr>
              <a:t>Thromboplastin</a:t>
            </a:r>
            <a:r>
              <a:rPr lang="en-IN" dirty="0" smtClean="0">
                <a:solidFill>
                  <a:srgbClr val="FF0000"/>
                </a:solidFill>
              </a:rPr>
              <a:t> Antecedent</a:t>
            </a:r>
            <a:endParaRPr lang="en-IN" dirty="0">
              <a:solidFill>
                <a:srgbClr val="FF0000"/>
              </a:solidFill>
            </a:endParaRPr>
          </a:p>
        </p:txBody>
      </p:sp>
      <p:sp>
        <p:nvSpPr>
          <p:cNvPr id="3" name="Content Placeholder 2"/>
          <p:cNvSpPr>
            <a:spLocks noGrp="1"/>
          </p:cNvSpPr>
          <p:nvPr>
            <p:ph idx="1"/>
          </p:nvPr>
        </p:nvSpPr>
        <p:spPr/>
        <p:txBody>
          <a:bodyPr/>
          <a:lstStyle/>
          <a:p>
            <a:pPr algn="just"/>
            <a:r>
              <a:rPr lang="en-IN" dirty="0" smtClean="0"/>
              <a:t>This factor is found in plasma and serum and is responsible for formation of </a:t>
            </a:r>
            <a:r>
              <a:rPr lang="en-IN" dirty="0" err="1" smtClean="0"/>
              <a:t>prothrombin</a:t>
            </a:r>
            <a:r>
              <a:rPr lang="en-IN" dirty="0" smtClean="0"/>
              <a:t> activator from blood constituents. Its deficiency causes a </a:t>
            </a:r>
            <a:r>
              <a:rPr lang="en-IN" dirty="0" err="1" smtClean="0"/>
              <a:t>haemorrahagic</a:t>
            </a:r>
            <a:r>
              <a:rPr lang="en-IN" dirty="0" smtClean="0"/>
              <a:t> state.</a:t>
            </a:r>
            <a:endParaRPr lang="en-IN" dirty="0"/>
          </a:p>
        </p:txBody>
      </p:sp>
    </p:spTree>
    <p:extLst>
      <p:ext uri="{BB962C8B-B14F-4D97-AF65-F5344CB8AC3E}">
        <p14:creationId xmlns:p14="http://schemas.microsoft.com/office/powerpoint/2010/main" val="118447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Factor XII (Hageman Factor)</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This factor is also found in plasma and serum and is required for the formation of </a:t>
            </a:r>
            <a:r>
              <a:rPr lang="en-IN" dirty="0" err="1" smtClean="0"/>
              <a:t>prothrombin</a:t>
            </a:r>
            <a:r>
              <a:rPr lang="en-IN" dirty="0" smtClean="0"/>
              <a:t> activator from blood constituents. </a:t>
            </a:r>
          </a:p>
          <a:p>
            <a:r>
              <a:rPr lang="en-IN" dirty="0" smtClean="0"/>
              <a:t>In the deficiency of this factor blood clots very </a:t>
            </a:r>
            <a:r>
              <a:rPr lang="en-IN" dirty="0" err="1" smtClean="0"/>
              <a:t>very</a:t>
            </a:r>
            <a:r>
              <a:rPr lang="en-IN" dirty="0" smtClean="0"/>
              <a:t> slowly.</a:t>
            </a:r>
            <a:endParaRPr lang="en-IN" dirty="0"/>
          </a:p>
        </p:txBody>
      </p:sp>
    </p:spTree>
    <p:extLst>
      <p:ext uri="{BB962C8B-B14F-4D97-AF65-F5344CB8AC3E}">
        <p14:creationId xmlns:p14="http://schemas.microsoft.com/office/powerpoint/2010/main" val="2572317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XIII (Fibrin Stabilizing Factor)</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This is a plasma protein which causes polymerization of soluble fibrin to produce insoluble fibrin. Its deficiency causes </a:t>
            </a:r>
            <a:r>
              <a:rPr lang="en-IN" dirty="0" err="1" smtClean="0"/>
              <a:t>haemorrahagic</a:t>
            </a:r>
            <a:r>
              <a:rPr lang="en-IN" dirty="0" smtClean="0"/>
              <a:t> state.</a:t>
            </a:r>
            <a:endParaRPr lang="en-IN" dirty="0"/>
          </a:p>
        </p:txBody>
      </p:sp>
    </p:spTree>
    <p:extLst>
      <p:ext uri="{BB962C8B-B14F-4D97-AF65-F5344CB8AC3E}">
        <p14:creationId xmlns:p14="http://schemas.microsoft.com/office/powerpoint/2010/main" val="296558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solidFill>
                  <a:srgbClr val="FF0000"/>
                </a:solidFill>
                <a:effectLst>
                  <a:outerShdw blurRad="38100" dist="38100" dir="2700000" algn="tl">
                    <a:srgbClr val="000000">
                      <a:alpha val="43137"/>
                    </a:srgbClr>
                  </a:outerShdw>
                </a:effectLst>
                <a:latin typeface="Bradley Hand ITC" panose="03070402050302030203" pitchFamily="66" charset="0"/>
              </a:rPr>
              <a:t>BLOOD CLOTTING FACTORS (13)</a:t>
            </a:r>
            <a:endParaRPr lang="en-IN" u="sng" dirty="0">
              <a:solidFill>
                <a:srgbClr val="FF0000"/>
              </a:solidFill>
              <a:effectLst>
                <a:outerShdw blurRad="38100" dist="38100" dir="2700000" algn="tl">
                  <a:srgbClr val="000000">
                    <a:alpha val="43137"/>
                  </a:srgbClr>
                </a:outerShdw>
              </a:effectLst>
              <a:latin typeface="Bradley Hand ITC" panose="03070402050302030203" pitchFamily="66" charset="0"/>
            </a:endParaRPr>
          </a:p>
        </p:txBody>
      </p:sp>
      <p:sp>
        <p:nvSpPr>
          <p:cNvPr id="3" name="Content Placeholder 2"/>
          <p:cNvSpPr>
            <a:spLocks noGrp="1"/>
          </p:cNvSpPr>
          <p:nvPr>
            <p:ph idx="1"/>
          </p:nvPr>
        </p:nvSpPr>
        <p:spPr/>
        <p:txBody>
          <a:bodyPr>
            <a:normAutofit fontScale="32500" lnSpcReduction="20000"/>
          </a:bodyPr>
          <a:lstStyle/>
          <a:p>
            <a:r>
              <a:rPr lang="en-IN" sz="3400" dirty="0" smtClean="0">
                <a:solidFill>
                  <a:srgbClr val="FF0000"/>
                </a:solidFill>
                <a:latin typeface="Bradley Hand ITC" panose="03070402050302030203" pitchFamily="66" charset="0"/>
              </a:rPr>
              <a:t>Factor –I</a:t>
            </a:r>
          </a:p>
          <a:p>
            <a:r>
              <a:rPr lang="en-IN" sz="3400" dirty="0" smtClean="0">
                <a:solidFill>
                  <a:srgbClr val="FF0000"/>
                </a:solidFill>
                <a:latin typeface="Bradley Hand ITC" panose="03070402050302030203" pitchFamily="66" charset="0"/>
              </a:rPr>
              <a:t>Factor –II</a:t>
            </a:r>
          </a:p>
          <a:p>
            <a:r>
              <a:rPr lang="en-IN" sz="3400" dirty="0" smtClean="0">
                <a:solidFill>
                  <a:srgbClr val="FF0000"/>
                </a:solidFill>
                <a:latin typeface="Bradley Hand ITC" panose="03070402050302030203" pitchFamily="66" charset="0"/>
              </a:rPr>
              <a:t>Factor –III</a:t>
            </a:r>
          </a:p>
          <a:p>
            <a:r>
              <a:rPr lang="en-IN" sz="3400" dirty="0" smtClean="0">
                <a:solidFill>
                  <a:srgbClr val="FF0000"/>
                </a:solidFill>
                <a:latin typeface="Bradley Hand ITC" panose="03070402050302030203" pitchFamily="66" charset="0"/>
              </a:rPr>
              <a:t>Factor –IV</a:t>
            </a:r>
          </a:p>
          <a:p>
            <a:r>
              <a:rPr lang="en-IN" sz="3400" dirty="0" smtClean="0">
                <a:solidFill>
                  <a:srgbClr val="FF0000"/>
                </a:solidFill>
                <a:latin typeface="Bradley Hand ITC" panose="03070402050302030203" pitchFamily="66" charset="0"/>
              </a:rPr>
              <a:t>Factor V</a:t>
            </a:r>
          </a:p>
          <a:p>
            <a:r>
              <a:rPr lang="en-IN" sz="3400" dirty="0" smtClean="0">
                <a:solidFill>
                  <a:srgbClr val="FF0000"/>
                </a:solidFill>
                <a:latin typeface="Bradley Hand ITC" panose="03070402050302030203" pitchFamily="66" charset="0"/>
              </a:rPr>
              <a:t>Factor –VI</a:t>
            </a:r>
          </a:p>
          <a:p>
            <a:r>
              <a:rPr lang="en-IN" sz="3400" dirty="0" smtClean="0">
                <a:solidFill>
                  <a:srgbClr val="FF0000"/>
                </a:solidFill>
                <a:latin typeface="Bradley Hand ITC" panose="03070402050302030203" pitchFamily="66" charset="0"/>
              </a:rPr>
              <a:t>Factor –VII</a:t>
            </a:r>
          </a:p>
          <a:p>
            <a:r>
              <a:rPr lang="en-IN" sz="3400" dirty="0" smtClean="0">
                <a:solidFill>
                  <a:srgbClr val="FF0000"/>
                </a:solidFill>
                <a:latin typeface="Bradley Hand ITC" panose="03070402050302030203" pitchFamily="66" charset="0"/>
              </a:rPr>
              <a:t>Factor –VIII</a:t>
            </a:r>
          </a:p>
          <a:p>
            <a:r>
              <a:rPr lang="en-IN" sz="3400" dirty="0" smtClean="0">
                <a:solidFill>
                  <a:srgbClr val="FF0000"/>
                </a:solidFill>
                <a:latin typeface="Bradley Hand ITC" panose="03070402050302030203" pitchFamily="66" charset="0"/>
              </a:rPr>
              <a:t>Factor –IX</a:t>
            </a:r>
          </a:p>
          <a:p>
            <a:r>
              <a:rPr lang="en-IN" sz="3400" dirty="0" smtClean="0">
                <a:solidFill>
                  <a:srgbClr val="FF0000"/>
                </a:solidFill>
                <a:latin typeface="Bradley Hand ITC" panose="03070402050302030203" pitchFamily="66" charset="0"/>
              </a:rPr>
              <a:t>Factor –X</a:t>
            </a:r>
          </a:p>
          <a:p>
            <a:r>
              <a:rPr lang="en-IN" sz="3400" dirty="0" smtClean="0">
                <a:solidFill>
                  <a:srgbClr val="FF0000"/>
                </a:solidFill>
                <a:latin typeface="Bradley Hand ITC" panose="03070402050302030203" pitchFamily="66" charset="0"/>
              </a:rPr>
              <a:t>Factor-XI</a:t>
            </a:r>
          </a:p>
          <a:p>
            <a:r>
              <a:rPr lang="en-IN" sz="3400" dirty="0" smtClean="0">
                <a:solidFill>
                  <a:srgbClr val="FF0000"/>
                </a:solidFill>
                <a:latin typeface="Bradley Hand ITC" panose="03070402050302030203" pitchFamily="66" charset="0"/>
              </a:rPr>
              <a:t>Factor-XII</a:t>
            </a:r>
          </a:p>
          <a:p>
            <a:r>
              <a:rPr lang="en-IN" sz="3400" dirty="0" smtClean="0">
                <a:solidFill>
                  <a:srgbClr val="FF0000"/>
                </a:solidFill>
                <a:latin typeface="Bradley Hand ITC" panose="03070402050302030203" pitchFamily="66" charset="0"/>
              </a:rPr>
              <a:t>Factor-XIII</a:t>
            </a:r>
          </a:p>
          <a:p>
            <a:endParaRPr lang="en-IN" dirty="0" smtClean="0"/>
          </a:p>
          <a:p>
            <a:endParaRPr lang="en-IN" dirty="0"/>
          </a:p>
        </p:txBody>
      </p:sp>
    </p:spTree>
    <p:extLst>
      <p:ext uri="{BB962C8B-B14F-4D97-AF65-F5344CB8AC3E}">
        <p14:creationId xmlns:p14="http://schemas.microsoft.com/office/powerpoint/2010/main" val="1891650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Factor-I ( Fibrinogen )</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Fibrinogen is a </a:t>
            </a:r>
            <a:r>
              <a:rPr lang="en-IN" dirty="0" smtClean="0">
                <a:solidFill>
                  <a:srgbClr val="00B0F0"/>
                </a:solidFill>
                <a:effectLst>
                  <a:outerShdw blurRad="38100" dist="38100" dir="2700000" algn="tl">
                    <a:srgbClr val="000000">
                      <a:alpha val="43137"/>
                    </a:srgbClr>
                  </a:outerShdw>
                </a:effectLst>
              </a:rPr>
              <a:t>plasma protein </a:t>
            </a:r>
            <a:r>
              <a:rPr lang="en-IN" dirty="0" smtClean="0"/>
              <a:t>of high molecular weight. It takes part in blood clotting.</a:t>
            </a:r>
            <a:endParaRPr lang="en-IN" dirty="0"/>
          </a:p>
        </p:txBody>
      </p:sp>
    </p:spTree>
    <p:extLst>
      <p:ext uri="{BB962C8B-B14F-4D97-AF65-F5344CB8AC3E}">
        <p14:creationId xmlns:p14="http://schemas.microsoft.com/office/powerpoint/2010/main" val="1033408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Factor-II (</a:t>
            </a:r>
            <a:r>
              <a:rPr lang="en-IN" dirty="0" err="1" smtClean="0">
                <a:solidFill>
                  <a:srgbClr val="FF0000"/>
                </a:solidFill>
              </a:rPr>
              <a:t>Prothrombin</a:t>
            </a:r>
            <a:r>
              <a:rPr lang="en-IN"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r>
              <a:rPr lang="en-IN" dirty="0" err="1" smtClean="0">
                <a:solidFill>
                  <a:srgbClr val="00B0F0"/>
                </a:solidFill>
                <a:effectLst>
                  <a:outerShdw blurRad="38100" dist="38100" dir="2700000" algn="tl">
                    <a:srgbClr val="000000">
                      <a:alpha val="43137"/>
                    </a:srgbClr>
                  </a:outerShdw>
                </a:effectLst>
              </a:rPr>
              <a:t>Prothrombin</a:t>
            </a:r>
            <a:r>
              <a:rPr lang="en-IN" dirty="0" smtClean="0">
                <a:solidFill>
                  <a:srgbClr val="00B0F0"/>
                </a:solidFill>
                <a:effectLst>
                  <a:outerShdw blurRad="38100" dist="38100" dir="2700000" algn="tl">
                    <a:srgbClr val="000000">
                      <a:alpha val="43137"/>
                    </a:srgbClr>
                  </a:outerShdw>
                </a:effectLst>
              </a:rPr>
              <a:t> is a glycoprotein synthesized in the liver</a:t>
            </a:r>
            <a:r>
              <a:rPr lang="en-IN" dirty="0" smtClean="0"/>
              <a:t>.  Vitamin K is essential for its formation. Inactive thrombin is converted into active thrombin in the presence of </a:t>
            </a:r>
            <a:r>
              <a:rPr lang="en-IN" dirty="0" err="1" smtClean="0"/>
              <a:t>thromboplastin</a:t>
            </a:r>
            <a:r>
              <a:rPr lang="en-IN" dirty="0" smtClean="0"/>
              <a:t> and accelerators and calcium ions. The amount of thrombin formed is proportional to the initial level of </a:t>
            </a:r>
            <a:r>
              <a:rPr lang="en-IN" dirty="0" err="1" smtClean="0"/>
              <a:t>prothrombin</a:t>
            </a:r>
            <a:r>
              <a:rPr lang="en-IN" dirty="0" smtClean="0"/>
              <a:t>. </a:t>
            </a:r>
          </a:p>
          <a:p>
            <a:r>
              <a:rPr lang="en-IN" dirty="0" smtClean="0"/>
              <a:t>However its insufficient amount is always present in the circulating blood in connection with continuous latent </a:t>
            </a:r>
            <a:r>
              <a:rPr lang="en-IN" dirty="0" err="1" smtClean="0"/>
              <a:t>microcoagulation</a:t>
            </a:r>
            <a:r>
              <a:rPr lang="en-IN" dirty="0" smtClean="0"/>
              <a:t>. </a:t>
            </a:r>
            <a:r>
              <a:rPr lang="en-IN" dirty="0" err="1" smtClean="0"/>
              <a:t>Prothrombin</a:t>
            </a:r>
            <a:r>
              <a:rPr lang="en-IN" dirty="0" smtClean="0"/>
              <a:t> has the molecular weight about 69000.</a:t>
            </a:r>
            <a:endParaRPr lang="en-IN" dirty="0"/>
          </a:p>
        </p:txBody>
      </p:sp>
    </p:spTree>
    <p:extLst>
      <p:ext uri="{BB962C8B-B14F-4D97-AF65-F5344CB8AC3E}">
        <p14:creationId xmlns:p14="http://schemas.microsoft.com/office/powerpoint/2010/main" val="775186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Factor-III (</a:t>
            </a:r>
            <a:r>
              <a:rPr lang="en-IN" dirty="0" err="1" smtClean="0">
                <a:solidFill>
                  <a:srgbClr val="FF0000"/>
                </a:solidFill>
              </a:rPr>
              <a:t>Thromboplastin</a:t>
            </a:r>
            <a:r>
              <a:rPr lang="en-IN"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p:txBody>
          <a:bodyPr/>
          <a:lstStyle/>
          <a:p>
            <a:r>
              <a:rPr lang="en-IN" dirty="0" smtClean="0"/>
              <a:t>It is a </a:t>
            </a:r>
            <a:r>
              <a:rPr lang="en-IN" dirty="0" smtClean="0">
                <a:solidFill>
                  <a:srgbClr val="00B0F0"/>
                </a:solidFill>
                <a:effectLst>
                  <a:outerShdw blurRad="38100" dist="38100" dir="2700000" algn="tl">
                    <a:srgbClr val="000000">
                      <a:alpha val="43137"/>
                    </a:srgbClr>
                  </a:outerShdw>
                </a:effectLst>
              </a:rPr>
              <a:t>lipoprotein</a:t>
            </a:r>
            <a:r>
              <a:rPr lang="en-IN" dirty="0" smtClean="0"/>
              <a:t> found in blood platelets and tissue cells. It is secreted in its inactive form called </a:t>
            </a:r>
            <a:r>
              <a:rPr lang="en-IN" dirty="0" err="1" smtClean="0"/>
              <a:t>prothromboplastin</a:t>
            </a:r>
            <a:r>
              <a:rPr lang="en-IN" dirty="0" smtClean="0"/>
              <a:t> in the tissues. Under the action of a powerful activator </a:t>
            </a:r>
            <a:r>
              <a:rPr lang="en-IN" dirty="0" err="1" smtClean="0"/>
              <a:t>proconvertin</a:t>
            </a:r>
            <a:r>
              <a:rPr lang="en-IN" dirty="0" smtClean="0"/>
              <a:t> contained in the plasma tissue, </a:t>
            </a:r>
            <a:r>
              <a:rPr lang="en-IN" dirty="0" err="1" smtClean="0"/>
              <a:t>prothromboplastin</a:t>
            </a:r>
            <a:r>
              <a:rPr lang="en-IN" dirty="0" smtClean="0"/>
              <a:t> is transformed into active </a:t>
            </a:r>
            <a:r>
              <a:rPr lang="en-IN" dirty="0" err="1" smtClean="0"/>
              <a:t>thromboplastin</a:t>
            </a:r>
            <a:r>
              <a:rPr lang="en-IN" dirty="0" smtClean="0"/>
              <a:t>.</a:t>
            </a:r>
            <a:endParaRPr lang="en-IN" dirty="0"/>
          </a:p>
        </p:txBody>
      </p:sp>
    </p:spTree>
    <p:extLst>
      <p:ext uri="{BB962C8B-B14F-4D97-AF65-F5344CB8AC3E}">
        <p14:creationId xmlns:p14="http://schemas.microsoft.com/office/powerpoint/2010/main" val="201653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-IV (Calcium Ions)</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It is not directly involved in the reaction of thrombin formation but it is required for the formation of </a:t>
            </a:r>
            <a:r>
              <a:rPr lang="en-IN" dirty="0" err="1" smtClean="0"/>
              <a:t>prothrombin</a:t>
            </a:r>
            <a:r>
              <a:rPr lang="en-IN" dirty="0" smtClean="0"/>
              <a:t> activator and for the formation of insoluble fibrin clot.</a:t>
            </a:r>
            <a:endParaRPr lang="en-IN" dirty="0"/>
          </a:p>
        </p:txBody>
      </p:sp>
    </p:spTree>
    <p:extLst>
      <p:ext uri="{BB962C8B-B14F-4D97-AF65-F5344CB8AC3E}">
        <p14:creationId xmlns:p14="http://schemas.microsoft.com/office/powerpoint/2010/main" val="387927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V (Labile factor)</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This factor is essential for conversion of </a:t>
            </a:r>
            <a:r>
              <a:rPr lang="en-IN" dirty="0" err="1" smtClean="0"/>
              <a:t>prothrombin</a:t>
            </a:r>
            <a:r>
              <a:rPr lang="en-IN" dirty="0" smtClean="0"/>
              <a:t> to thrombin by tissue extract and plasma factors. Factor V is absent from serum being consumed during blood clotting.</a:t>
            </a:r>
            <a:endParaRPr lang="en-IN" dirty="0"/>
          </a:p>
        </p:txBody>
      </p:sp>
    </p:spTree>
    <p:extLst>
      <p:ext uri="{BB962C8B-B14F-4D97-AF65-F5344CB8AC3E}">
        <p14:creationId xmlns:p14="http://schemas.microsoft.com/office/powerpoint/2010/main" val="2771172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VII (Stable factor)</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This factor is required for the formation of </a:t>
            </a:r>
            <a:r>
              <a:rPr lang="en-IN" dirty="0" err="1" smtClean="0"/>
              <a:t>prothrombin</a:t>
            </a:r>
            <a:r>
              <a:rPr lang="en-IN" dirty="0" smtClean="0"/>
              <a:t> activator by tissue extract and is present in serum as well as plasma as being not consumed during blood clotting. Its deficiency is rarely occurred but is </a:t>
            </a:r>
            <a:r>
              <a:rPr lang="en-IN" dirty="0" err="1" smtClean="0"/>
              <a:t>frequenmtly</a:t>
            </a:r>
            <a:r>
              <a:rPr lang="en-IN" dirty="0" smtClean="0"/>
              <a:t> induced by oral </a:t>
            </a:r>
            <a:r>
              <a:rPr lang="en-IN" dirty="0" err="1" smtClean="0"/>
              <a:t>anticoagulated</a:t>
            </a:r>
            <a:r>
              <a:rPr lang="en-IN" dirty="0" smtClean="0"/>
              <a:t> drugs of the </a:t>
            </a:r>
            <a:r>
              <a:rPr lang="en-IN" dirty="0" err="1" smtClean="0"/>
              <a:t>coumarin</a:t>
            </a:r>
            <a:r>
              <a:rPr lang="en-IN" dirty="0" smtClean="0"/>
              <a:t> type.</a:t>
            </a:r>
            <a:endParaRPr lang="en-IN" dirty="0"/>
          </a:p>
        </p:txBody>
      </p:sp>
    </p:spTree>
    <p:extLst>
      <p:ext uri="{BB962C8B-B14F-4D97-AF65-F5344CB8AC3E}">
        <p14:creationId xmlns:p14="http://schemas.microsoft.com/office/powerpoint/2010/main" val="364534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effectLst>
                  <a:outerShdw blurRad="38100" dist="38100" dir="2700000" algn="tl">
                    <a:srgbClr val="000000">
                      <a:alpha val="43137"/>
                    </a:srgbClr>
                  </a:outerShdw>
                </a:effectLst>
              </a:rPr>
              <a:t>Factor VIII (</a:t>
            </a:r>
            <a:r>
              <a:rPr lang="en-IN" dirty="0" err="1" smtClean="0">
                <a:solidFill>
                  <a:srgbClr val="FF0000"/>
                </a:solidFill>
                <a:effectLst>
                  <a:outerShdw blurRad="38100" dist="38100" dir="2700000" algn="tl">
                    <a:srgbClr val="000000">
                      <a:alpha val="43137"/>
                    </a:srgbClr>
                  </a:outerShdw>
                </a:effectLst>
              </a:rPr>
              <a:t>Antihaemophilic</a:t>
            </a:r>
            <a:r>
              <a:rPr lang="en-IN" dirty="0" smtClean="0">
                <a:solidFill>
                  <a:srgbClr val="FF0000"/>
                </a:solidFill>
                <a:effectLst>
                  <a:outerShdw blurRad="38100" dist="38100" dir="2700000" algn="tl">
                    <a:srgbClr val="000000">
                      <a:alpha val="43137"/>
                    </a:srgbClr>
                  </a:outerShdw>
                </a:effectLst>
              </a:rPr>
              <a:t> Factor)</a:t>
            </a:r>
            <a:endParaRPr lang="en-IN"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IN" dirty="0" smtClean="0"/>
              <a:t>This factor is required for the formation of </a:t>
            </a:r>
            <a:r>
              <a:rPr lang="en-IN" dirty="0" err="1" smtClean="0"/>
              <a:t>prothrombin</a:t>
            </a:r>
            <a:r>
              <a:rPr lang="en-IN" dirty="0" smtClean="0"/>
              <a:t> activator from blood constituents and is found absent from blood serum being consumed during blood clotting. The deficiency of this factor may cause haemophilia.</a:t>
            </a:r>
            <a:endParaRPr lang="en-IN" dirty="0"/>
          </a:p>
        </p:txBody>
      </p:sp>
    </p:spTree>
    <p:extLst>
      <p:ext uri="{BB962C8B-B14F-4D97-AF65-F5344CB8AC3E}">
        <p14:creationId xmlns:p14="http://schemas.microsoft.com/office/powerpoint/2010/main" val="34927096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TotalTime>
  <Words>560</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Bradley Hand ITC</vt:lpstr>
      <vt:lpstr>Garamond</vt:lpstr>
      <vt:lpstr>Organic</vt:lpstr>
      <vt:lpstr>Blood Clotting Factors</vt:lpstr>
      <vt:lpstr>BLOOD CLOTTING FACTORS (13)</vt:lpstr>
      <vt:lpstr>Factor-I ( Fibrinogen )</vt:lpstr>
      <vt:lpstr>Factor-II (Prothrombin)</vt:lpstr>
      <vt:lpstr>Factor-III (Thromboplastin)</vt:lpstr>
      <vt:lpstr>Factor -IV (Calcium Ions)</vt:lpstr>
      <vt:lpstr>Factor V (Labile factor)</vt:lpstr>
      <vt:lpstr>Factor VII (Stable factor)</vt:lpstr>
      <vt:lpstr>Factor VIII (Antihaemophilic Factor)</vt:lpstr>
      <vt:lpstr>Factor IX (Christmas factor)</vt:lpstr>
      <vt:lpstr>Factor X (Stuart Power factor)</vt:lpstr>
      <vt:lpstr>Factor XI- Plasma Thromboplastin Antecedent</vt:lpstr>
      <vt:lpstr>Factor XII (Hageman Factor)</vt:lpstr>
      <vt:lpstr>Factor XIII (Fibrin Stabilizing Factor)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ACS</dc:creator>
  <cp:lastModifiedBy>ACS</cp:lastModifiedBy>
  <cp:revision>7</cp:revision>
  <dcterms:created xsi:type="dcterms:W3CDTF">2024-01-10T10:07:47Z</dcterms:created>
  <dcterms:modified xsi:type="dcterms:W3CDTF">2024-01-15T07:03:27Z</dcterms:modified>
</cp:coreProperties>
</file>