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7" r:id="rId4"/>
    <p:sldId id="258" r:id="rId5"/>
    <p:sldId id="259" r:id="rId6"/>
    <p:sldId id="260" r:id="rId7"/>
    <p:sldId id="261" r:id="rId8"/>
    <p:sldId id="26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E216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FA7012A5-DA62-4283-81C2-272A9CFA2B7D}" type="datetimeFigureOut">
              <a:rPr lang="en-IN" smtClean="0"/>
              <a:t>09-01-2024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724B364-FFD3-4DDB-AABE-52F030AC8094}" type="slidenum">
              <a:rPr lang="en-IN" smtClean="0"/>
              <a:t>‹#›</a:t>
            </a:fld>
            <a:endParaRPr lang="en-IN"/>
          </a:p>
        </p:txBody>
      </p:sp>
    </p:spTree>
    <p:extLst>
      <p:ext uri="{BB962C8B-B14F-4D97-AF65-F5344CB8AC3E}">
        <p14:creationId xmlns:p14="http://schemas.microsoft.com/office/powerpoint/2010/main" val="34514252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A7012A5-DA62-4283-81C2-272A9CFA2B7D}" type="datetimeFigureOut">
              <a:rPr lang="en-IN" smtClean="0"/>
              <a:t>09-01-2024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724B364-FFD3-4DDB-AABE-52F030AC8094}" type="slidenum">
              <a:rPr lang="en-IN" smtClean="0"/>
              <a:t>‹#›</a:t>
            </a:fld>
            <a:endParaRPr lang="en-IN"/>
          </a:p>
        </p:txBody>
      </p:sp>
    </p:spTree>
    <p:extLst>
      <p:ext uri="{BB962C8B-B14F-4D97-AF65-F5344CB8AC3E}">
        <p14:creationId xmlns:p14="http://schemas.microsoft.com/office/powerpoint/2010/main" val="727905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A7012A5-DA62-4283-81C2-272A9CFA2B7D}" type="datetimeFigureOut">
              <a:rPr lang="en-IN" smtClean="0"/>
              <a:t>09-01-2024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724B364-FFD3-4DDB-AABE-52F030AC8094}" type="slidenum">
              <a:rPr lang="en-IN" smtClean="0"/>
              <a:t>‹#›</a:t>
            </a:fld>
            <a:endParaRPr lang="en-IN"/>
          </a:p>
        </p:txBody>
      </p:sp>
    </p:spTree>
    <p:extLst>
      <p:ext uri="{BB962C8B-B14F-4D97-AF65-F5344CB8AC3E}">
        <p14:creationId xmlns:p14="http://schemas.microsoft.com/office/powerpoint/2010/main" val="3121016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A7012A5-DA62-4283-81C2-272A9CFA2B7D}" type="datetimeFigureOut">
              <a:rPr lang="en-IN" smtClean="0"/>
              <a:t>09-01-2024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724B364-FFD3-4DDB-AABE-52F030AC8094}" type="slidenum">
              <a:rPr lang="en-IN" smtClean="0"/>
              <a:t>‹#›</a:t>
            </a:fld>
            <a:endParaRPr lang="en-IN"/>
          </a:p>
        </p:txBody>
      </p:sp>
    </p:spTree>
    <p:extLst>
      <p:ext uri="{BB962C8B-B14F-4D97-AF65-F5344CB8AC3E}">
        <p14:creationId xmlns:p14="http://schemas.microsoft.com/office/powerpoint/2010/main" val="51439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7012A5-DA62-4283-81C2-272A9CFA2B7D}" type="datetimeFigureOut">
              <a:rPr lang="en-IN" smtClean="0"/>
              <a:t>09-01-2024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724B364-FFD3-4DDB-AABE-52F030AC8094}" type="slidenum">
              <a:rPr lang="en-IN" smtClean="0"/>
              <a:t>‹#›</a:t>
            </a:fld>
            <a:endParaRPr lang="en-IN"/>
          </a:p>
        </p:txBody>
      </p:sp>
    </p:spTree>
    <p:extLst>
      <p:ext uri="{BB962C8B-B14F-4D97-AF65-F5344CB8AC3E}">
        <p14:creationId xmlns:p14="http://schemas.microsoft.com/office/powerpoint/2010/main" val="24553580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FA7012A5-DA62-4283-81C2-272A9CFA2B7D}" type="datetimeFigureOut">
              <a:rPr lang="en-IN" smtClean="0"/>
              <a:t>09-01-2024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724B364-FFD3-4DDB-AABE-52F030AC8094}" type="slidenum">
              <a:rPr lang="en-IN" smtClean="0"/>
              <a:t>‹#›</a:t>
            </a:fld>
            <a:endParaRPr lang="en-IN"/>
          </a:p>
        </p:txBody>
      </p:sp>
    </p:spTree>
    <p:extLst>
      <p:ext uri="{BB962C8B-B14F-4D97-AF65-F5344CB8AC3E}">
        <p14:creationId xmlns:p14="http://schemas.microsoft.com/office/powerpoint/2010/main" val="41174414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FA7012A5-DA62-4283-81C2-272A9CFA2B7D}" type="datetimeFigureOut">
              <a:rPr lang="en-IN" smtClean="0"/>
              <a:t>09-01-2024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F724B364-FFD3-4DDB-AABE-52F030AC8094}" type="slidenum">
              <a:rPr lang="en-IN" smtClean="0"/>
              <a:t>‹#›</a:t>
            </a:fld>
            <a:endParaRPr lang="en-IN"/>
          </a:p>
        </p:txBody>
      </p:sp>
    </p:spTree>
    <p:extLst>
      <p:ext uri="{BB962C8B-B14F-4D97-AF65-F5344CB8AC3E}">
        <p14:creationId xmlns:p14="http://schemas.microsoft.com/office/powerpoint/2010/main" val="185271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FA7012A5-DA62-4283-81C2-272A9CFA2B7D}" type="datetimeFigureOut">
              <a:rPr lang="en-IN" smtClean="0"/>
              <a:t>09-01-2024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F724B364-FFD3-4DDB-AABE-52F030AC8094}" type="slidenum">
              <a:rPr lang="en-IN" smtClean="0"/>
              <a:t>‹#›</a:t>
            </a:fld>
            <a:endParaRPr lang="en-IN"/>
          </a:p>
        </p:txBody>
      </p:sp>
    </p:spTree>
    <p:extLst>
      <p:ext uri="{BB962C8B-B14F-4D97-AF65-F5344CB8AC3E}">
        <p14:creationId xmlns:p14="http://schemas.microsoft.com/office/powerpoint/2010/main" val="4049815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7012A5-DA62-4283-81C2-272A9CFA2B7D}" type="datetimeFigureOut">
              <a:rPr lang="en-IN" smtClean="0"/>
              <a:t>09-01-2024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F724B364-FFD3-4DDB-AABE-52F030AC8094}" type="slidenum">
              <a:rPr lang="en-IN" smtClean="0"/>
              <a:t>‹#›</a:t>
            </a:fld>
            <a:endParaRPr lang="en-IN"/>
          </a:p>
        </p:txBody>
      </p:sp>
    </p:spTree>
    <p:extLst>
      <p:ext uri="{BB962C8B-B14F-4D97-AF65-F5344CB8AC3E}">
        <p14:creationId xmlns:p14="http://schemas.microsoft.com/office/powerpoint/2010/main" val="16832132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7012A5-DA62-4283-81C2-272A9CFA2B7D}" type="datetimeFigureOut">
              <a:rPr lang="en-IN" smtClean="0"/>
              <a:t>09-01-2024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724B364-FFD3-4DDB-AABE-52F030AC8094}" type="slidenum">
              <a:rPr lang="en-IN" smtClean="0"/>
              <a:t>‹#›</a:t>
            </a:fld>
            <a:endParaRPr lang="en-IN"/>
          </a:p>
        </p:txBody>
      </p:sp>
    </p:spTree>
    <p:extLst>
      <p:ext uri="{BB962C8B-B14F-4D97-AF65-F5344CB8AC3E}">
        <p14:creationId xmlns:p14="http://schemas.microsoft.com/office/powerpoint/2010/main" val="37409934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7012A5-DA62-4283-81C2-272A9CFA2B7D}" type="datetimeFigureOut">
              <a:rPr lang="en-IN" smtClean="0"/>
              <a:t>09-01-2024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724B364-FFD3-4DDB-AABE-52F030AC8094}" type="slidenum">
              <a:rPr lang="en-IN" smtClean="0"/>
              <a:t>‹#›</a:t>
            </a:fld>
            <a:endParaRPr lang="en-IN"/>
          </a:p>
        </p:txBody>
      </p:sp>
    </p:spTree>
    <p:extLst>
      <p:ext uri="{BB962C8B-B14F-4D97-AF65-F5344CB8AC3E}">
        <p14:creationId xmlns:p14="http://schemas.microsoft.com/office/powerpoint/2010/main" val="1816475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7012A5-DA62-4283-81C2-272A9CFA2B7D}" type="datetimeFigureOut">
              <a:rPr lang="en-IN" smtClean="0"/>
              <a:t>09-01-2024</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24B364-FFD3-4DDB-AABE-52F030AC8094}" type="slidenum">
              <a:rPr lang="en-IN" smtClean="0"/>
              <a:t>‹#›</a:t>
            </a:fld>
            <a:endParaRPr lang="en-IN"/>
          </a:p>
        </p:txBody>
      </p:sp>
    </p:spTree>
    <p:extLst>
      <p:ext uri="{BB962C8B-B14F-4D97-AF65-F5344CB8AC3E}">
        <p14:creationId xmlns:p14="http://schemas.microsoft.com/office/powerpoint/2010/main" val="28886480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730019"/>
          </a:xfrm>
        </p:spPr>
        <p:txBody>
          <a:bodyPr>
            <a:normAutofit fontScale="90000"/>
          </a:bodyPr>
          <a:lstStyle/>
          <a:p>
            <a:r>
              <a:rPr lang="en-IN" u="sng" dirty="0" err="1" smtClean="0">
                <a:solidFill>
                  <a:srgbClr val="4E216F"/>
                </a:solidFill>
                <a:effectLst>
                  <a:outerShdw blurRad="38100" dist="38100" dir="2700000" algn="tl">
                    <a:srgbClr val="000000">
                      <a:alpha val="43137"/>
                    </a:srgbClr>
                  </a:outerShdw>
                </a:effectLst>
              </a:rPr>
              <a:t>Mendelian</a:t>
            </a:r>
            <a:r>
              <a:rPr lang="en-IN" u="sng" dirty="0" smtClean="0">
                <a:solidFill>
                  <a:srgbClr val="4E216F"/>
                </a:solidFill>
                <a:effectLst>
                  <a:outerShdw blurRad="38100" dist="38100" dir="2700000" algn="tl">
                    <a:srgbClr val="000000">
                      <a:alpha val="43137"/>
                    </a:srgbClr>
                  </a:outerShdw>
                </a:effectLst>
              </a:rPr>
              <a:t> Laws</a:t>
            </a:r>
            <a:r>
              <a:rPr lang="en-IN" u="sng" dirty="0" smtClean="0">
                <a:solidFill>
                  <a:srgbClr val="4E216F"/>
                </a:solidFill>
              </a:rPr>
              <a:t/>
            </a:r>
            <a:br>
              <a:rPr lang="en-IN" u="sng" dirty="0" smtClean="0">
                <a:solidFill>
                  <a:srgbClr val="4E216F"/>
                </a:solidFill>
              </a:rPr>
            </a:br>
            <a:r>
              <a:rPr lang="en-IN" u="sng" dirty="0" smtClean="0">
                <a:solidFill>
                  <a:srgbClr val="4E216F"/>
                </a:solidFill>
                <a:effectLst>
                  <a:outerShdw blurRad="38100" dist="38100" dir="2700000" algn="tl">
                    <a:srgbClr val="000000">
                      <a:alpha val="43137"/>
                    </a:srgbClr>
                  </a:outerShdw>
                </a:effectLst>
              </a:rPr>
              <a:t/>
            </a:r>
            <a:br>
              <a:rPr lang="en-IN" u="sng" dirty="0" smtClean="0">
                <a:solidFill>
                  <a:srgbClr val="4E216F"/>
                </a:solidFill>
                <a:effectLst>
                  <a:outerShdw blurRad="38100" dist="38100" dir="2700000" algn="tl">
                    <a:srgbClr val="000000">
                      <a:alpha val="43137"/>
                    </a:srgbClr>
                  </a:outerShdw>
                </a:effectLst>
              </a:rPr>
            </a:br>
            <a:r>
              <a:rPr lang="en-IN" sz="2000" u="sng" dirty="0" smtClean="0">
                <a:solidFill>
                  <a:srgbClr val="00B0F0"/>
                </a:solidFill>
                <a:effectLst>
                  <a:outerShdw blurRad="38100" dist="38100" dir="2700000" algn="tl">
                    <a:srgbClr val="000000">
                      <a:alpha val="43137"/>
                    </a:srgbClr>
                  </a:outerShdw>
                </a:effectLst>
              </a:rPr>
              <a:t>B.Sc. I - </a:t>
            </a:r>
            <a:r>
              <a:rPr lang="en-IN" sz="2000" u="sng" dirty="0" err="1" smtClean="0">
                <a:solidFill>
                  <a:srgbClr val="00B0F0"/>
                </a:solidFill>
                <a:effectLst>
                  <a:outerShdw blurRad="38100" dist="38100" dir="2700000" algn="tl">
                    <a:srgbClr val="000000">
                      <a:alpha val="43137"/>
                    </a:srgbClr>
                  </a:outerShdw>
                </a:effectLst>
              </a:rPr>
              <a:t>Sem</a:t>
            </a:r>
            <a:r>
              <a:rPr lang="en-IN" sz="2000" u="sng" dirty="0" smtClean="0">
                <a:solidFill>
                  <a:srgbClr val="00B0F0"/>
                </a:solidFill>
                <a:effectLst>
                  <a:outerShdw blurRad="38100" dist="38100" dir="2700000" algn="tl">
                    <a:srgbClr val="000000">
                      <a:alpha val="43137"/>
                    </a:srgbClr>
                  </a:outerShdw>
                </a:effectLst>
              </a:rPr>
              <a:t> II - Zoology (CBCS)</a:t>
            </a:r>
            <a:endParaRPr lang="en-IN" sz="2000" u="sng" dirty="0">
              <a:solidFill>
                <a:srgbClr val="00B0F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normAutofit fontScale="62500" lnSpcReduction="20000"/>
          </a:bodyPr>
          <a:lstStyle/>
          <a:p>
            <a:r>
              <a:rPr lang="en-IN" sz="5100" dirty="0" err="1" smtClean="0">
                <a:solidFill>
                  <a:srgbClr val="00B050"/>
                </a:solidFill>
                <a:effectLst>
                  <a:outerShdw blurRad="38100" dist="38100" dir="2700000" algn="tl">
                    <a:srgbClr val="000000">
                      <a:alpha val="43137"/>
                    </a:srgbClr>
                  </a:outerShdw>
                </a:effectLst>
              </a:rPr>
              <a:t>Dr.Shashikant</a:t>
            </a:r>
            <a:r>
              <a:rPr lang="en-IN" sz="5100" dirty="0" smtClean="0">
                <a:solidFill>
                  <a:srgbClr val="00B050"/>
                </a:solidFill>
                <a:effectLst>
                  <a:outerShdw blurRad="38100" dist="38100" dir="2700000" algn="tl">
                    <a:srgbClr val="000000">
                      <a:alpha val="43137"/>
                    </a:srgbClr>
                  </a:outerShdw>
                </a:effectLst>
              </a:rPr>
              <a:t> </a:t>
            </a:r>
            <a:r>
              <a:rPr lang="en-IN" sz="5100" dirty="0" err="1" smtClean="0">
                <a:solidFill>
                  <a:srgbClr val="00B050"/>
                </a:solidFill>
                <a:effectLst>
                  <a:outerShdw blurRad="38100" dist="38100" dir="2700000" algn="tl">
                    <a:srgbClr val="000000">
                      <a:alpha val="43137"/>
                    </a:srgbClr>
                  </a:outerShdw>
                </a:effectLst>
              </a:rPr>
              <a:t>Ramrao</a:t>
            </a:r>
            <a:r>
              <a:rPr lang="en-IN" sz="5100" dirty="0" smtClean="0">
                <a:solidFill>
                  <a:srgbClr val="00B050"/>
                </a:solidFill>
                <a:effectLst>
                  <a:outerShdw blurRad="38100" dist="38100" dir="2700000" algn="tl">
                    <a:srgbClr val="000000">
                      <a:alpha val="43137"/>
                    </a:srgbClr>
                  </a:outerShdw>
                </a:effectLst>
              </a:rPr>
              <a:t> </a:t>
            </a:r>
            <a:r>
              <a:rPr lang="en-IN" sz="5100" dirty="0" err="1" smtClean="0">
                <a:solidFill>
                  <a:srgbClr val="00B050"/>
                </a:solidFill>
                <a:effectLst>
                  <a:outerShdw blurRad="38100" dist="38100" dir="2700000" algn="tl">
                    <a:srgbClr val="000000">
                      <a:alpha val="43137"/>
                    </a:srgbClr>
                  </a:outerShdw>
                </a:effectLst>
              </a:rPr>
              <a:t>Sitre</a:t>
            </a:r>
            <a:endParaRPr lang="en-IN" sz="5100" dirty="0" smtClean="0">
              <a:solidFill>
                <a:srgbClr val="00B050"/>
              </a:solidFill>
              <a:effectLst>
                <a:outerShdw blurRad="38100" dist="38100" dir="2700000" algn="tl">
                  <a:srgbClr val="000000">
                    <a:alpha val="43137"/>
                  </a:srgbClr>
                </a:outerShdw>
              </a:effectLst>
            </a:endParaRPr>
          </a:p>
          <a:p>
            <a:r>
              <a:rPr lang="en-IN" dirty="0" smtClean="0"/>
              <a:t>Assistant Professor</a:t>
            </a:r>
          </a:p>
          <a:p>
            <a:r>
              <a:rPr lang="en-IN" dirty="0" smtClean="0"/>
              <a:t>Department of Zoology</a:t>
            </a:r>
          </a:p>
          <a:p>
            <a:r>
              <a:rPr lang="en-IN" dirty="0" err="1" smtClean="0"/>
              <a:t>Nilkanthrao</a:t>
            </a:r>
            <a:r>
              <a:rPr lang="en-IN" dirty="0" smtClean="0"/>
              <a:t> </a:t>
            </a:r>
            <a:r>
              <a:rPr lang="en-IN" dirty="0" err="1" smtClean="0"/>
              <a:t>Shinde</a:t>
            </a:r>
            <a:r>
              <a:rPr lang="en-IN" dirty="0" smtClean="0"/>
              <a:t> Science and Arts College, </a:t>
            </a:r>
            <a:r>
              <a:rPr lang="en-IN" dirty="0" err="1" smtClean="0"/>
              <a:t>Bhadrawati</a:t>
            </a:r>
            <a:endParaRPr lang="en-IN" dirty="0" smtClean="0"/>
          </a:p>
          <a:p>
            <a:r>
              <a:rPr lang="en-IN" dirty="0" err="1" smtClean="0"/>
              <a:t>Dist.Chandarpur</a:t>
            </a:r>
            <a:r>
              <a:rPr lang="en-IN" dirty="0" smtClean="0"/>
              <a:t>  442902</a:t>
            </a:r>
            <a:endParaRPr lang="en-IN" dirty="0"/>
          </a:p>
        </p:txBody>
      </p:sp>
    </p:spTree>
    <p:extLst>
      <p:ext uri="{BB962C8B-B14F-4D97-AF65-F5344CB8AC3E}">
        <p14:creationId xmlns:p14="http://schemas.microsoft.com/office/powerpoint/2010/main" val="35669077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sz="3600" dirty="0" smtClean="0">
                <a:solidFill>
                  <a:srgbClr val="00B0F0"/>
                </a:solidFill>
                <a:effectLst>
                  <a:outerShdw blurRad="38100" dist="38100" dir="2700000" algn="tl">
                    <a:srgbClr val="000000">
                      <a:alpha val="43137"/>
                    </a:srgbClr>
                  </a:outerShdw>
                </a:effectLst>
              </a:rPr>
              <a:t>Mendel Postulated three laws</a:t>
            </a:r>
            <a:r>
              <a:rPr lang="en-US" dirty="0" smtClean="0"/>
              <a:t>, which are now called after his name as Mendel’s laws of heredity. These are :- </a:t>
            </a:r>
            <a:endParaRPr lang="en-IN" dirty="0"/>
          </a:p>
        </p:txBody>
      </p:sp>
    </p:spTree>
    <p:extLst>
      <p:ext uri="{BB962C8B-B14F-4D97-AF65-F5344CB8AC3E}">
        <p14:creationId xmlns:p14="http://schemas.microsoft.com/office/powerpoint/2010/main" val="7188362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FF0000"/>
                </a:solidFill>
                <a:effectLst>
                  <a:outerShdw blurRad="38100" dist="38100" dir="2700000" algn="tl">
                    <a:srgbClr val="000000">
                      <a:alpha val="43137"/>
                    </a:srgbClr>
                  </a:outerShdw>
                </a:effectLst>
              </a:rPr>
              <a:t>MENDELIAN LAWS</a:t>
            </a:r>
            <a:endParaRPr lang="en-IN"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514350" indent="-514350">
              <a:buFont typeface="+mj-lt"/>
              <a:buAutoNum type="arabicPeriod"/>
            </a:pPr>
            <a:r>
              <a:rPr lang="en-IN" dirty="0" smtClean="0">
                <a:solidFill>
                  <a:srgbClr val="00B050"/>
                </a:solidFill>
              </a:rPr>
              <a:t>Law of Dominance and </a:t>
            </a:r>
            <a:r>
              <a:rPr lang="en-IN" dirty="0" err="1" smtClean="0">
                <a:solidFill>
                  <a:srgbClr val="00B050"/>
                </a:solidFill>
              </a:rPr>
              <a:t>Recessiveness</a:t>
            </a:r>
            <a:endParaRPr lang="en-IN" dirty="0" smtClean="0">
              <a:solidFill>
                <a:srgbClr val="00B050"/>
              </a:solidFill>
            </a:endParaRPr>
          </a:p>
          <a:p>
            <a:pPr marL="514350" indent="-514350">
              <a:buFont typeface="+mj-lt"/>
              <a:buAutoNum type="arabicPeriod"/>
            </a:pPr>
            <a:r>
              <a:rPr lang="en-IN" dirty="0" smtClean="0">
                <a:solidFill>
                  <a:srgbClr val="00B050"/>
                </a:solidFill>
              </a:rPr>
              <a:t>Law of Segregation</a:t>
            </a:r>
          </a:p>
          <a:p>
            <a:pPr marL="514350" indent="-514350">
              <a:buFont typeface="+mj-lt"/>
              <a:buAutoNum type="arabicPeriod"/>
            </a:pPr>
            <a:r>
              <a:rPr lang="en-IN" dirty="0" smtClean="0">
                <a:solidFill>
                  <a:srgbClr val="00B050"/>
                </a:solidFill>
              </a:rPr>
              <a:t>Law of Independent Assortment </a:t>
            </a:r>
            <a:endParaRPr lang="en-IN" dirty="0">
              <a:solidFill>
                <a:srgbClr val="00B050"/>
              </a:solidFill>
            </a:endParaRPr>
          </a:p>
        </p:txBody>
      </p:sp>
    </p:spTree>
    <p:extLst>
      <p:ext uri="{BB962C8B-B14F-4D97-AF65-F5344CB8AC3E}">
        <p14:creationId xmlns:p14="http://schemas.microsoft.com/office/powerpoint/2010/main" val="6306516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FF0000"/>
                </a:solidFill>
              </a:rPr>
              <a:t>1. Law of Dominance</a:t>
            </a:r>
            <a:endParaRPr lang="en-IN" dirty="0">
              <a:solidFill>
                <a:srgbClr val="FF0000"/>
              </a:solidFill>
            </a:endParaRPr>
          </a:p>
        </p:txBody>
      </p:sp>
      <p:sp>
        <p:nvSpPr>
          <p:cNvPr id="3" name="Content Placeholder 2"/>
          <p:cNvSpPr>
            <a:spLocks noGrp="1"/>
          </p:cNvSpPr>
          <p:nvPr>
            <p:ph idx="1"/>
          </p:nvPr>
        </p:nvSpPr>
        <p:spPr/>
        <p:txBody>
          <a:bodyPr/>
          <a:lstStyle/>
          <a:p>
            <a:r>
              <a:rPr lang="en-IN" dirty="0" smtClean="0"/>
              <a:t>When two homozygous individuals with one or more sets of contrasting characters are crossed, the characters that appear in the F1 hybrids are dominant characters and those do not appear in F1 are recessive characters. </a:t>
            </a:r>
            <a:endParaRPr lang="en-IN" dirty="0"/>
          </a:p>
        </p:txBody>
      </p:sp>
    </p:spTree>
    <p:extLst>
      <p:ext uri="{BB962C8B-B14F-4D97-AF65-F5344CB8AC3E}">
        <p14:creationId xmlns:p14="http://schemas.microsoft.com/office/powerpoint/2010/main" val="15867215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solidFill>
                  <a:srgbClr val="FF0000"/>
                </a:solidFill>
                <a:effectLst>
                  <a:outerShdw blurRad="38100" dist="38100" dir="2700000" algn="tl">
                    <a:srgbClr val="000000">
                      <a:alpha val="43137"/>
                    </a:srgbClr>
                  </a:outerShdw>
                </a:effectLst>
              </a:rPr>
              <a:t>Importance of Law of Dominance</a:t>
            </a:r>
            <a:endParaRPr lang="en-IN"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IN" dirty="0" smtClean="0"/>
              <a:t>The phenomenon of dominance is of practical importance as the harmful recessive characters are masked by the dominant  characters in the hybrids. </a:t>
            </a:r>
          </a:p>
          <a:p>
            <a:r>
              <a:rPr lang="en-IN" dirty="0" smtClean="0"/>
              <a:t>In human beings a form of idiocy, diabetes, haemophilia are recessive characters.</a:t>
            </a:r>
          </a:p>
          <a:p>
            <a:r>
              <a:rPr lang="en-IN" dirty="0" smtClean="0"/>
              <a:t>A person hybrid for any of these characteristics appear perfectly normal. Thus, harmful recessive genes can exist for several generations without expressing themselves.</a:t>
            </a:r>
            <a:endParaRPr lang="en-IN" dirty="0"/>
          </a:p>
        </p:txBody>
      </p:sp>
    </p:spTree>
    <p:extLst>
      <p:ext uri="{BB962C8B-B14F-4D97-AF65-F5344CB8AC3E}">
        <p14:creationId xmlns:p14="http://schemas.microsoft.com/office/powerpoint/2010/main" val="28822359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FF0000"/>
                </a:solidFill>
              </a:rPr>
              <a:t>2. Law of Segregation (Purity of Gametes)</a:t>
            </a:r>
            <a:endParaRPr lang="en-IN" dirty="0">
              <a:solidFill>
                <a:srgbClr val="FF0000"/>
              </a:solidFill>
            </a:endParaRPr>
          </a:p>
        </p:txBody>
      </p:sp>
      <p:sp>
        <p:nvSpPr>
          <p:cNvPr id="3" name="Content Placeholder 2"/>
          <p:cNvSpPr>
            <a:spLocks noGrp="1"/>
          </p:cNvSpPr>
          <p:nvPr>
            <p:ph idx="1"/>
          </p:nvPr>
        </p:nvSpPr>
        <p:spPr/>
        <p:txBody>
          <a:bodyPr/>
          <a:lstStyle/>
          <a:p>
            <a:r>
              <a:rPr lang="en-IN" dirty="0" smtClean="0"/>
              <a:t>The law of segregation states that when a pair of contrasting factors of genes or </a:t>
            </a:r>
            <a:r>
              <a:rPr lang="en-IN" dirty="0" err="1" smtClean="0"/>
              <a:t>allelomorphs</a:t>
            </a:r>
            <a:r>
              <a:rPr lang="en-IN" dirty="0" smtClean="0"/>
              <a:t> are brought together in a heterozygote (Hybrid) the two members of the allelic pair remain together without contaminated and when gametes are formed from the hybrid, the two </a:t>
            </a:r>
            <a:r>
              <a:rPr lang="en-IN" dirty="0" err="1" smtClean="0"/>
              <a:t>seprate</a:t>
            </a:r>
            <a:r>
              <a:rPr lang="en-IN" dirty="0" smtClean="0"/>
              <a:t> out from each other and only one enters each gamete. </a:t>
            </a:r>
            <a:endParaRPr lang="en-IN" dirty="0"/>
          </a:p>
        </p:txBody>
      </p:sp>
    </p:spTree>
    <p:extLst>
      <p:ext uri="{BB962C8B-B14F-4D97-AF65-F5344CB8AC3E}">
        <p14:creationId xmlns:p14="http://schemas.microsoft.com/office/powerpoint/2010/main" val="1375947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FF0000"/>
                </a:solidFill>
              </a:rPr>
              <a:t>3. </a:t>
            </a:r>
            <a:r>
              <a:rPr lang="en-IN" b="1" dirty="0" smtClean="0">
                <a:solidFill>
                  <a:srgbClr val="FF0000"/>
                </a:solidFill>
                <a:effectLst>
                  <a:outerShdw blurRad="38100" dist="38100" dir="2700000" algn="tl">
                    <a:srgbClr val="000000">
                      <a:alpha val="43137"/>
                    </a:srgbClr>
                  </a:outerShdw>
                </a:effectLst>
              </a:rPr>
              <a:t>Law of Independent Assortment</a:t>
            </a:r>
            <a:endParaRPr lang="en-IN"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0" indent="0">
              <a:buNone/>
            </a:pPr>
            <a:r>
              <a:rPr lang="en-IN" i="1" dirty="0" smtClean="0">
                <a:solidFill>
                  <a:srgbClr val="7030A0"/>
                </a:solidFill>
                <a:effectLst>
                  <a:outerShdw blurRad="38100" dist="38100" dir="2700000" algn="tl">
                    <a:srgbClr val="000000">
                      <a:alpha val="43137"/>
                    </a:srgbClr>
                  </a:outerShdw>
                </a:effectLst>
              </a:rPr>
              <a:t>If the inheritance of more than one pair of characters (two pairs or more) is studied </a:t>
            </a:r>
            <a:r>
              <a:rPr lang="en-IN" i="1" dirty="0" err="1" smtClean="0">
                <a:solidFill>
                  <a:srgbClr val="7030A0"/>
                </a:solidFill>
                <a:effectLst>
                  <a:outerShdw blurRad="38100" dist="38100" dir="2700000" algn="tl">
                    <a:srgbClr val="000000">
                      <a:alpha val="43137"/>
                    </a:srgbClr>
                  </a:outerShdw>
                </a:effectLst>
              </a:rPr>
              <a:t>simulteneously</a:t>
            </a:r>
            <a:r>
              <a:rPr lang="en-IN" i="1" dirty="0" smtClean="0">
                <a:solidFill>
                  <a:srgbClr val="7030A0"/>
                </a:solidFill>
                <a:effectLst>
                  <a:outerShdw blurRad="38100" dist="38100" dir="2700000" algn="tl">
                    <a:srgbClr val="000000">
                      <a:alpha val="43137"/>
                    </a:srgbClr>
                  </a:outerShdw>
                </a:effectLst>
              </a:rPr>
              <a:t>, the factors or genes for each pair of characters assort out </a:t>
            </a:r>
            <a:r>
              <a:rPr lang="en-IN" i="1" dirty="0" err="1" smtClean="0">
                <a:solidFill>
                  <a:srgbClr val="7030A0"/>
                </a:solidFill>
                <a:effectLst>
                  <a:outerShdw blurRad="38100" dist="38100" dir="2700000" algn="tl">
                    <a:srgbClr val="000000">
                      <a:alpha val="43137"/>
                    </a:srgbClr>
                  </a:outerShdw>
                </a:effectLst>
              </a:rPr>
              <a:t>independenltly</a:t>
            </a:r>
            <a:r>
              <a:rPr lang="en-IN" i="1" dirty="0" smtClean="0">
                <a:solidFill>
                  <a:srgbClr val="7030A0"/>
                </a:solidFill>
                <a:effectLst>
                  <a:outerShdw blurRad="38100" dist="38100" dir="2700000" algn="tl">
                    <a:srgbClr val="000000">
                      <a:alpha val="43137"/>
                    </a:srgbClr>
                  </a:outerShdw>
                </a:effectLst>
              </a:rPr>
              <a:t> </a:t>
            </a:r>
            <a:r>
              <a:rPr lang="en-IN" i="1" dirty="0" smtClean="0">
                <a:solidFill>
                  <a:srgbClr val="7030A0"/>
                </a:solidFill>
                <a:effectLst>
                  <a:outerShdw blurRad="38100" dist="38100" dir="2700000" algn="tl">
                    <a:srgbClr val="000000">
                      <a:alpha val="43137"/>
                    </a:srgbClr>
                  </a:outerShdw>
                </a:effectLst>
              </a:rPr>
              <a:t>of the other pairs. </a:t>
            </a:r>
          </a:p>
          <a:p>
            <a:r>
              <a:rPr lang="en-IN" dirty="0" smtClean="0"/>
              <a:t>Mendel formulated this law from the results of a </a:t>
            </a:r>
            <a:r>
              <a:rPr lang="en-IN" dirty="0" smtClean="0"/>
              <a:t>di hybrid </a:t>
            </a:r>
            <a:r>
              <a:rPr lang="en-IN" dirty="0" smtClean="0"/>
              <a:t>cross</a:t>
            </a:r>
            <a:r>
              <a:rPr lang="en-IN" dirty="0" smtClean="0"/>
              <a:t>.</a:t>
            </a:r>
          </a:p>
          <a:p>
            <a:r>
              <a:rPr lang="en-US" dirty="0" smtClean="0"/>
              <a:t>The cross was made between plants having yellow and round cotyledons and plants having green and wrinkled cotyledons. The results indicate that yellow and green seeds appear in the ratio of 9:3:3:1.</a:t>
            </a:r>
            <a:endParaRPr lang="en-IN" dirty="0"/>
          </a:p>
        </p:txBody>
      </p:sp>
    </p:spTree>
    <p:extLst>
      <p:ext uri="{BB962C8B-B14F-4D97-AF65-F5344CB8AC3E}">
        <p14:creationId xmlns:p14="http://schemas.microsoft.com/office/powerpoint/2010/main" val="4106286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effectLst>
                  <a:outerShdw blurRad="38100" dist="38100" dir="2700000" algn="tl">
                    <a:srgbClr val="000000">
                      <a:alpha val="43137"/>
                    </a:srgbClr>
                  </a:outerShdw>
                </a:effectLst>
              </a:rPr>
              <a:t>Critical Appreciation of Law of Independent Assortment</a:t>
            </a:r>
            <a:endParaRPr lang="en-IN" b="1" dirty="0">
              <a:solidFill>
                <a:srgbClr val="00B0F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algn="just"/>
            <a:r>
              <a:rPr lang="en-US" dirty="0" smtClean="0"/>
              <a:t>The law of independent assortment </a:t>
            </a:r>
            <a:r>
              <a:rPr lang="en-US" i="1" dirty="0" smtClean="0">
                <a:solidFill>
                  <a:srgbClr val="00B0F0"/>
                </a:solidFill>
                <a:effectLst>
                  <a:outerShdw blurRad="38100" dist="38100" dir="2700000" algn="tl">
                    <a:srgbClr val="000000">
                      <a:alpha val="43137"/>
                    </a:srgbClr>
                  </a:outerShdw>
                </a:effectLst>
              </a:rPr>
              <a:t>fails to have a universal applicability.</a:t>
            </a:r>
            <a:r>
              <a:rPr lang="en-US" dirty="0" smtClean="0"/>
              <a:t> Cytological studies have revealed that only those </a:t>
            </a:r>
            <a:r>
              <a:rPr lang="en-US" dirty="0" err="1" smtClean="0"/>
              <a:t>allelomorphs</a:t>
            </a:r>
            <a:r>
              <a:rPr lang="en-US" dirty="0" smtClean="0"/>
              <a:t> assort independently during meiosis, which are located in different homologous pairs of chromosomes. But if the </a:t>
            </a:r>
            <a:r>
              <a:rPr lang="en-US" dirty="0" err="1" smtClean="0"/>
              <a:t>allelomorphs</a:t>
            </a:r>
            <a:r>
              <a:rPr lang="en-US" dirty="0" smtClean="0"/>
              <a:t> for different characters are present in the same </a:t>
            </a:r>
            <a:r>
              <a:rPr lang="en-US" dirty="0" err="1" smtClean="0"/>
              <a:t>homologus</a:t>
            </a:r>
            <a:r>
              <a:rPr lang="en-US" dirty="0" smtClean="0"/>
              <a:t> pair of chromosomes, these are passed on to the same gamete .Law of independent assortment does not apply to these cases.</a:t>
            </a:r>
            <a:endParaRPr lang="en-IN" dirty="0"/>
          </a:p>
        </p:txBody>
      </p:sp>
    </p:spTree>
    <p:extLst>
      <p:ext uri="{BB962C8B-B14F-4D97-AF65-F5344CB8AC3E}">
        <p14:creationId xmlns:p14="http://schemas.microsoft.com/office/powerpoint/2010/main" val="4445614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404</Words>
  <Application>Microsoft Office PowerPoint</Application>
  <PresentationFormat>Widescreen</PresentationFormat>
  <Paragraphs>25</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Mendelian Laws  B.Sc. I - Sem II - Zoology (CBCS)</vt:lpstr>
      <vt:lpstr>PowerPoint Presentation</vt:lpstr>
      <vt:lpstr>MENDELIAN LAWS</vt:lpstr>
      <vt:lpstr>1. Law of Dominance</vt:lpstr>
      <vt:lpstr>Importance of Law of Dominance</vt:lpstr>
      <vt:lpstr>2. Law of Segregation (Purity of Gametes)</vt:lpstr>
      <vt:lpstr>3. Law of Independent Assortment</vt:lpstr>
      <vt:lpstr>Critical Appreciation of Law of Independent Assortment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MENDELIAN LAWS</dc:title>
  <dc:creator>ACS</dc:creator>
  <cp:lastModifiedBy>ACS</cp:lastModifiedBy>
  <cp:revision>8</cp:revision>
  <dcterms:created xsi:type="dcterms:W3CDTF">2024-01-08T09:48:18Z</dcterms:created>
  <dcterms:modified xsi:type="dcterms:W3CDTF">2024-01-09T03:17:23Z</dcterms:modified>
</cp:coreProperties>
</file>