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7" r:id="rId4"/>
    <p:sldId id="258"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1/9/2024</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1/9/2024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1/9/2024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1/9/2024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1/9/2024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1/9/2024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1/9/2024</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1/9/2024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1/9/2024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1/9/2024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1/9/2024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1/9/2024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1/9/2024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1/9/2024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1/9/2024</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1/9/2024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1/9/2024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1/9/2024</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862885"/>
            <a:ext cx="8825658" cy="1841678"/>
          </a:xfrm>
        </p:spPr>
        <p:txBody>
          <a:bodyPr/>
          <a:lstStyle/>
          <a:p>
            <a:pPr algn="ctr"/>
            <a:r>
              <a:rPr lang="en-IN" b="1" dirty="0" smtClean="0">
                <a:solidFill>
                  <a:srgbClr val="FFFF00"/>
                </a:solidFill>
                <a:effectLst>
                  <a:outerShdw blurRad="38100" dist="38100" dir="2700000" algn="tl">
                    <a:srgbClr val="000000">
                      <a:alpha val="43137"/>
                    </a:srgbClr>
                  </a:outerShdw>
                </a:effectLst>
              </a:rPr>
              <a:t>POLYMORPHISM IN LYSOSOMES</a:t>
            </a:r>
            <a:br>
              <a:rPr lang="en-IN" b="1" dirty="0" smtClean="0">
                <a:solidFill>
                  <a:srgbClr val="FFFF00"/>
                </a:solidFill>
                <a:effectLst>
                  <a:outerShdw blurRad="38100" dist="38100" dir="2700000" algn="tl">
                    <a:srgbClr val="000000">
                      <a:alpha val="43137"/>
                    </a:srgbClr>
                  </a:outerShdw>
                </a:effectLst>
              </a:rPr>
            </a:br>
            <a:r>
              <a:rPr lang="en-IN" sz="2000" b="1" dirty="0" smtClean="0">
                <a:solidFill>
                  <a:srgbClr val="CCFFFF"/>
                </a:solidFill>
                <a:effectLst>
                  <a:outerShdw blurRad="38100" dist="38100" dir="2700000" algn="tl">
                    <a:srgbClr val="000000">
                      <a:alpha val="43137"/>
                    </a:srgbClr>
                  </a:outerShdw>
                </a:effectLst>
                <a:latin typeface="Agency FB" panose="020B0503020202020204" pitchFamily="34" charset="0"/>
              </a:rPr>
              <a:t>B.SC. I SEM I ZOOLOGY (CBCS) </a:t>
            </a:r>
            <a:endParaRPr lang="en-IN" b="1" dirty="0">
              <a:solidFill>
                <a:srgbClr val="CCFFFF"/>
              </a:solidFill>
              <a:effectLst>
                <a:outerShdw blurRad="38100" dist="38100" dir="2700000" algn="tl">
                  <a:srgbClr val="000000">
                    <a:alpha val="43137"/>
                  </a:srgbClr>
                </a:outerShdw>
              </a:effectLst>
              <a:latin typeface="Agency FB" panose="020B0503020202020204" pitchFamily="34" charset="0"/>
            </a:endParaRPr>
          </a:p>
        </p:txBody>
      </p:sp>
      <p:sp>
        <p:nvSpPr>
          <p:cNvPr id="3" name="Subtitle 2"/>
          <p:cNvSpPr>
            <a:spLocks noGrp="1"/>
          </p:cNvSpPr>
          <p:nvPr>
            <p:ph type="subTitle" idx="1"/>
          </p:nvPr>
        </p:nvSpPr>
        <p:spPr>
          <a:xfrm>
            <a:off x="1154955" y="3181082"/>
            <a:ext cx="8825658" cy="2099256"/>
          </a:xfrm>
        </p:spPr>
        <p:txBody>
          <a:bodyPr>
            <a:normAutofit/>
          </a:bodyPr>
          <a:lstStyle/>
          <a:p>
            <a:pPr algn="ctr"/>
            <a:endParaRPr lang="en-IN" dirty="0" smtClean="0">
              <a:solidFill>
                <a:schemeClr val="bg1"/>
              </a:solidFill>
              <a:effectLst>
                <a:outerShdw blurRad="38100" dist="38100" dir="2700000" algn="tl">
                  <a:srgbClr val="000000">
                    <a:alpha val="43137"/>
                  </a:srgbClr>
                </a:outerShdw>
              </a:effectLst>
              <a:latin typeface="Algerian" panose="04020705040A02060702" pitchFamily="82" charset="0"/>
            </a:endParaRPr>
          </a:p>
          <a:p>
            <a:pPr algn="ctr"/>
            <a:r>
              <a:rPr lang="en-IN" sz="2400" dirty="0" err="1" smtClean="0">
                <a:solidFill>
                  <a:srgbClr val="CCFFFF"/>
                </a:solidFill>
                <a:effectLst>
                  <a:outerShdw blurRad="38100" dist="38100" dir="2700000" algn="tl">
                    <a:srgbClr val="000000">
                      <a:alpha val="43137"/>
                    </a:srgbClr>
                  </a:outerShdw>
                </a:effectLst>
                <a:latin typeface="Algerian" panose="04020705040A02060702" pitchFamily="82" charset="0"/>
              </a:rPr>
              <a:t>Dr.shashikant</a:t>
            </a:r>
            <a:r>
              <a:rPr lang="en-IN" sz="2400" dirty="0" smtClean="0">
                <a:solidFill>
                  <a:srgbClr val="CCFFFF"/>
                </a:solidFill>
                <a:effectLst>
                  <a:outerShdw blurRad="38100" dist="38100" dir="2700000" algn="tl">
                    <a:srgbClr val="000000">
                      <a:alpha val="43137"/>
                    </a:srgbClr>
                  </a:outerShdw>
                </a:effectLst>
                <a:latin typeface="Algerian" panose="04020705040A02060702" pitchFamily="82" charset="0"/>
              </a:rPr>
              <a:t> </a:t>
            </a:r>
            <a:r>
              <a:rPr lang="en-IN" sz="2400" dirty="0" err="1" smtClean="0">
                <a:solidFill>
                  <a:srgbClr val="CCFFFF"/>
                </a:solidFill>
                <a:effectLst>
                  <a:outerShdw blurRad="38100" dist="38100" dir="2700000" algn="tl">
                    <a:srgbClr val="000000">
                      <a:alpha val="43137"/>
                    </a:srgbClr>
                  </a:outerShdw>
                </a:effectLst>
                <a:latin typeface="Algerian" panose="04020705040A02060702" pitchFamily="82" charset="0"/>
              </a:rPr>
              <a:t>sitre</a:t>
            </a:r>
            <a:endParaRPr lang="en-IN" sz="2400" dirty="0" smtClean="0">
              <a:solidFill>
                <a:srgbClr val="CCFFFF"/>
              </a:solidFill>
              <a:effectLst>
                <a:outerShdw blurRad="38100" dist="38100" dir="2700000" algn="tl">
                  <a:srgbClr val="000000">
                    <a:alpha val="43137"/>
                  </a:srgbClr>
                </a:outerShdw>
              </a:effectLst>
              <a:latin typeface="Algerian" panose="04020705040A02060702" pitchFamily="82" charset="0"/>
            </a:endParaRPr>
          </a:p>
          <a:p>
            <a:pPr algn="ctr"/>
            <a:r>
              <a:rPr lang="en-IN" sz="1600" dirty="0" smtClean="0">
                <a:solidFill>
                  <a:srgbClr val="CCFFFF"/>
                </a:solidFill>
              </a:rPr>
              <a:t>Assistant Professor</a:t>
            </a:r>
          </a:p>
          <a:p>
            <a:pPr algn="ctr"/>
            <a:r>
              <a:rPr lang="en-IN" sz="1600" dirty="0" smtClean="0">
                <a:solidFill>
                  <a:srgbClr val="CCFFFF"/>
                </a:solidFill>
              </a:rPr>
              <a:t>Department of Zoology</a:t>
            </a:r>
          </a:p>
          <a:p>
            <a:pPr algn="ctr"/>
            <a:r>
              <a:rPr lang="en-IN" sz="1600" dirty="0" err="1" smtClean="0">
                <a:solidFill>
                  <a:srgbClr val="CCFFFF"/>
                </a:solidFill>
              </a:rPr>
              <a:t>N.S.Science</a:t>
            </a:r>
            <a:r>
              <a:rPr lang="en-IN" sz="1600" dirty="0" smtClean="0">
                <a:solidFill>
                  <a:srgbClr val="CCFFFF"/>
                </a:solidFill>
              </a:rPr>
              <a:t> and Arts College, </a:t>
            </a:r>
            <a:r>
              <a:rPr lang="en-IN" sz="1600" dirty="0" err="1" smtClean="0">
                <a:solidFill>
                  <a:srgbClr val="CCFFFF"/>
                </a:solidFill>
              </a:rPr>
              <a:t>Bhadrawati</a:t>
            </a:r>
            <a:r>
              <a:rPr lang="en-IN" sz="1600" dirty="0" smtClean="0">
                <a:solidFill>
                  <a:srgbClr val="CCFFFF"/>
                </a:solidFill>
              </a:rPr>
              <a:t> </a:t>
            </a:r>
            <a:r>
              <a:rPr lang="en-IN" sz="1600" dirty="0" err="1" smtClean="0">
                <a:solidFill>
                  <a:srgbClr val="CCFFFF"/>
                </a:solidFill>
              </a:rPr>
              <a:t>Dist.Chandrapur</a:t>
            </a:r>
            <a:endParaRPr lang="en-IN" sz="1600" dirty="0">
              <a:solidFill>
                <a:srgbClr val="CCFFFF"/>
              </a:solidFill>
            </a:endParaRPr>
          </a:p>
        </p:txBody>
      </p:sp>
    </p:spTree>
    <p:extLst>
      <p:ext uri="{BB962C8B-B14F-4D97-AF65-F5344CB8AC3E}">
        <p14:creationId xmlns:p14="http://schemas.microsoft.com/office/powerpoint/2010/main" val="2203347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sz="2800" dirty="0" smtClean="0"/>
              <a:t>The Lysosomes shows </a:t>
            </a:r>
            <a:r>
              <a:rPr lang="en-IN" sz="2800" dirty="0" smtClean="0">
                <a:solidFill>
                  <a:srgbClr val="FF0000"/>
                </a:solidFill>
                <a:effectLst>
                  <a:outerShdw blurRad="38100" dist="38100" dir="2700000" algn="tl">
                    <a:srgbClr val="000000">
                      <a:alpha val="43137"/>
                    </a:srgbClr>
                  </a:outerShdw>
                </a:effectLst>
              </a:rPr>
              <a:t>Polymorphism</a:t>
            </a:r>
            <a:r>
              <a:rPr lang="en-IN" sz="2800" dirty="0" smtClean="0"/>
              <a:t>.</a:t>
            </a:r>
          </a:p>
          <a:p>
            <a:r>
              <a:rPr lang="en-IN" sz="2800" dirty="0" smtClean="0"/>
              <a:t>A Variety of lysosomes can be observed in different cells or within a single cell. It has been differentiated into </a:t>
            </a:r>
            <a:r>
              <a:rPr lang="en-IN" sz="2800" dirty="0" smtClean="0">
                <a:solidFill>
                  <a:srgbClr val="FF0000"/>
                </a:solidFill>
                <a:effectLst>
                  <a:outerShdw blurRad="38100" dist="38100" dir="2700000" algn="tl">
                    <a:srgbClr val="000000">
                      <a:alpha val="43137"/>
                    </a:srgbClr>
                  </a:outerShdw>
                </a:effectLst>
              </a:rPr>
              <a:t>four types</a:t>
            </a:r>
            <a:r>
              <a:rPr lang="en-IN" sz="2800" dirty="0" smtClean="0"/>
              <a:t>. </a:t>
            </a:r>
            <a:endParaRPr lang="en-IN" sz="2800" dirty="0"/>
          </a:p>
        </p:txBody>
      </p:sp>
    </p:spTree>
    <p:extLst>
      <p:ext uri="{BB962C8B-B14F-4D97-AF65-F5344CB8AC3E}">
        <p14:creationId xmlns:p14="http://schemas.microsoft.com/office/powerpoint/2010/main" val="3718106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effectLst>
                  <a:outerShdw blurRad="38100" dist="38100" dir="2700000" algn="tl">
                    <a:srgbClr val="000000">
                      <a:alpha val="43137"/>
                    </a:srgbClr>
                  </a:outerShdw>
                </a:effectLst>
                <a:latin typeface="Algerian" panose="04020705040A02060702" pitchFamily="82" charset="0"/>
              </a:rPr>
              <a:t>1. </a:t>
            </a:r>
            <a:r>
              <a:rPr lang="en-IN" dirty="0" smtClean="0">
                <a:solidFill>
                  <a:srgbClr val="FF0000"/>
                </a:solidFill>
                <a:effectLst>
                  <a:outerShdw blurRad="38100" dist="38100" dir="2700000" algn="tl">
                    <a:srgbClr val="000000">
                      <a:alpha val="43137"/>
                    </a:srgbClr>
                  </a:outerShdw>
                </a:effectLst>
                <a:latin typeface="Algerian" panose="04020705040A02060702" pitchFamily="82" charset="0"/>
              </a:rPr>
              <a:t> PRIMARY </a:t>
            </a:r>
            <a:r>
              <a:rPr lang="en-IN" dirty="0" smtClean="0">
                <a:solidFill>
                  <a:srgbClr val="FF0000"/>
                </a:solidFill>
                <a:effectLst>
                  <a:outerShdw blurRad="38100" dist="38100" dir="2700000" algn="tl">
                    <a:srgbClr val="000000">
                      <a:alpha val="43137"/>
                    </a:srgbClr>
                  </a:outerShdw>
                </a:effectLst>
                <a:latin typeface="Algerian" panose="04020705040A02060702" pitchFamily="82" charset="0"/>
              </a:rPr>
              <a:t>LYSOSOMES</a:t>
            </a:r>
            <a:endParaRPr lang="en-IN" dirty="0">
              <a:solidFill>
                <a:srgbClr val="FF0000"/>
              </a:solidFill>
              <a:effectLst>
                <a:outerShdw blurRad="38100" dist="38100" dir="2700000" algn="tl">
                  <a:srgbClr val="000000">
                    <a:alpha val="43137"/>
                  </a:srgbClr>
                </a:outerShdw>
              </a:effectLst>
              <a:latin typeface="Algerian" panose="04020705040A02060702" pitchFamily="82" charset="0"/>
            </a:endParaRPr>
          </a:p>
        </p:txBody>
      </p:sp>
      <p:sp>
        <p:nvSpPr>
          <p:cNvPr id="3" name="Content Placeholder 2"/>
          <p:cNvSpPr>
            <a:spLocks noGrp="1"/>
          </p:cNvSpPr>
          <p:nvPr>
            <p:ph idx="1"/>
          </p:nvPr>
        </p:nvSpPr>
        <p:spPr/>
        <p:txBody>
          <a:bodyPr>
            <a:noAutofit/>
          </a:bodyPr>
          <a:lstStyle/>
          <a:p>
            <a:r>
              <a:rPr lang="en-IN" sz="2400" dirty="0" smtClean="0">
                <a:latin typeface="Arial" panose="020B0604020202020204" pitchFamily="34" charset="0"/>
                <a:cs typeface="Arial" panose="020B0604020202020204" pitchFamily="34" charset="0"/>
              </a:rPr>
              <a:t>These are also called </a:t>
            </a:r>
            <a:r>
              <a:rPr lang="en-IN" sz="2400"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Storage Granules</a:t>
            </a:r>
            <a:r>
              <a:rPr lang="en-IN" sz="2400" dirty="0" smtClean="0">
                <a:latin typeface="Arial" panose="020B0604020202020204" pitchFamily="34" charset="0"/>
                <a:cs typeface="Arial" panose="020B0604020202020204" pitchFamily="34" charset="0"/>
              </a:rPr>
              <a:t>, </a:t>
            </a:r>
            <a:r>
              <a:rPr lang="en-IN" sz="2400" dirty="0" err="1" smtClean="0">
                <a:latin typeface="Arial" panose="020B0604020202020204" pitchFamily="34" charset="0"/>
                <a:cs typeface="Arial" panose="020B0604020202020204" pitchFamily="34" charset="0"/>
              </a:rPr>
              <a:t>Protolysosomes</a:t>
            </a:r>
            <a:r>
              <a:rPr lang="en-IN" sz="2400" dirty="0" smtClean="0">
                <a:latin typeface="Arial" panose="020B0604020202020204" pitchFamily="34" charset="0"/>
                <a:cs typeface="Arial" panose="020B0604020202020204" pitchFamily="34" charset="0"/>
              </a:rPr>
              <a:t> or </a:t>
            </a:r>
            <a:r>
              <a:rPr lang="en-IN" sz="2400"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Virgin lysoso</a:t>
            </a:r>
            <a:r>
              <a:rPr lang="en-IN" sz="2400" dirty="0" smtClean="0">
                <a:latin typeface="Arial" panose="020B0604020202020204" pitchFamily="34" charset="0"/>
                <a:cs typeface="Arial" panose="020B0604020202020204" pitchFamily="34" charset="0"/>
              </a:rPr>
              <a:t>mes.</a:t>
            </a:r>
          </a:p>
          <a:p>
            <a:r>
              <a:rPr lang="en-IN" sz="2400" dirty="0" smtClean="0">
                <a:latin typeface="Arial" panose="020B0604020202020204" pitchFamily="34" charset="0"/>
                <a:cs typeface="Arial" panose="020B0604020202020204" pitchFamily="34" charset="0"/>
              </a:rPr>
              <a:t>Primary lysosomes </a:t>
            </a:r>
            <a:r>
              <a:rPr lang="en-IN" sz="2400"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are newly formed organelles </a:t>
            </a:r>
            <a:r>
              <a:rPr lang="en-IN" sz="2400" dirty="0" smtClean="0">
                <a:latin typeface="Arial" panose="020B0604020202020204" pitchFamily="34" charset="0"/>
                <a:cs typeface="Arial" panose="020B0604020202020204" pitchFamily="34" charset="0"/>
              </a:rPr>
              <a:t>bounded by a single membrane and typically having a diameter of 100 nm. </a:t>
            </a:r>
          </a:p>
          <a:p>
            <a:r>
              <a:rPr lang="en-IN" sz="2400" dirty="0" smtClean="0">
                <a:latin typeface="Arial" panose="020B0604020202020204" pitchFamily="34" charset="0"/>
                <a:cs typeface="Arial" panose="020B0604020202020204" pitchFamily="34" charset="0"/>
              </a:rPr>
              <a:t>They contain the </a:t>
            </a:r>
            <a:r>
              <a:rPr lang="en-IN" sz="2400" dirty="0" err="1" smtClean="0">
                <a:latin typeface="Arial" panose="020B0604020202020204" pitchFamily="34" charset="0"/>
                <a:cs typeface="Arial" panose="020B0604020202020204" pitchFamily="34" charset="0"/>
              </a:rPr>
              <a:t>degradative</a:t>
            </a:r>
            <a:r>
              <a:rPr lang="en-IN" sz="2400" dirty="0" smtClean="0">
                <a:latin typeface="Arial" panose="020B0604020202020204" pitchFamily="34" charset="0"/>
                <a:cs typeface="Arial" panose="020B0604020202020204" pitchFamily="34" charset="0"/>
              </a:rPr>
              <a:t> enzymes which have not participated in any digestive process.</a:t>
            </a:r>
          </a:p>
          <a:p>
            <a:r>
              <a:rPr lang="en-IN" sz="2400" dirty="0" smtClean="0">
                <a:latin typeface="Arial" panose="020B0604020202020204" pitchFamily="34" charset="0"/>
                <a:cs typeface="Arial" panose="020B0604020202020204" pitchFamily="34" charset="0"/>
              </a:rPr>
              <a:t>Each primary lysosome contains one type of enzyme.</a:t>
            </a: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47215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effectLst>
                  <a:outerShdw blurRad="38100" dist="38100" dir="2700000" algn="tl">
                    <a:srgbClr val="000000">
                      <a:alpha val="43137"/>
                    </a:srgbClr>
                  </a:outerShdw>
                </a:effectLst>
                <a:latin typeface="Algerian" panose="04020705040A02060702" pitchFamily="82" charset="0"/>
              </a:rPr>
              <a:t>2. </a:t>
            </a:r>
            <a:r>
              <a:rPr lang="en-IN" dirty="0" smtClean="0">
                <a:solidFill>
                  <a:srgbClr val="FF0000"/>
                </a:solidFill>
                <a:effectLst>
                  <a:outerShdw blurRad="38100" dist="38100" dir="2700000" algn="tl">
                    <a:srgbClr val="000000">
                      <a:alpha val="43137"/>
                    </a:srgbClr>
                  </a:outerShdw>
                </a:effectLst>
                <a:latin typeface="Algerian" panose="04020705040A02060702" pitchFamily="82" charset="0"/>
              </a:rPr>
              <a:t> HETEROPHAGOSOMES</a:t>
            </a:r>
            <a:endParaRPr lang="en-IN" dirty="0">
              <a:solidFill>
                <a:srgbClr val="FF0000"/>
              </a:solidFill>
              <a:effectLst>
                <a:outerShdw blurRad="38100" dist="38100" dir="2700000" algn="tl">
                  <a:srgbClr val="000000">
                    <a:alpha val="43137"/>
                  </a:srgbClr>
                </a:outerShdw>
              </a:effectLst>
              <a:latin typeface="Algerian" panose="04020705040A02060702" pitchFamily="82" charset="0"/>
            </a:endParaRPr>
          </a:p>
        </p:txBody>
      </p:sp>
      <p:sp>
        <p:nvSpPr>
          <p:cNvPr id="3" name="Content Placeholder 2"/>
          <p:cNvSpPr>
            <a:spLocks noGrp="1"/>
          </p:cNvSpPr>
          <p:nvPr>
            <p:ph idx="1"/>
          </p:nvPr>
        </p:nvSpPr>
        <p:spPr/>
        <p:txBody>
          <a:bodyPr>
            <a:normAutofit/>
          </a:bodyPr>
          <a:lstStyle/>
          <a:p>
            <a:r>
              <a:rPr lang="en-IN" sz="2000" dirty="0" smtClean="0"/>
              <a:t>They are also called </a:t>
            </a:r>
            <a:r>
              <a:rPr lang="en-IN" sz="2000" dirty="0" err="1" smtClean="0">
                <a:solidFill>
                  <a:srgbClr val="FF0000"/>
                </a:solidFill>
                <a:effectLst>
                  <a:outerShdw blurRad="38100" dist="38100" dir="2700000" algn="tl">
                    <a:srgbClr val="000000">
                      <a:alpha val="43137"/>
                    </a:srgbClr>
                  </a:outerShdw>
                </a:effectLst>
              </a:rPr>
              <a:t>heterophagic</a:t>
            </a:r>
            <a:r>
              <a:rPr lang="en-IN" sz="2000" dirty="0" smtClean="0">
                <a:solidFill>
                  <a:srgbClr val="FF0000"/>
                </a:solidFill>
                <a:effectLst>
                  <a:outerShdw blurRad="38100" dist="38100" dir="2700000" algn="tl">
                    <a:srgbClr val="000000">
                      <a:alpha val="43137"/>
                    </a:srgbClr>
                  </a:outerShdw>
                </a:effectLst>
              </a:rPr>
              <a:t> vacuoles </a:t>
            </a:r>
            <a:r>
              <a:rPr lang="en-IN" sz="2000" dirty="0" smtClean="0"/>
              <a:t>or </a:t>
            </a:r>
            <a:r>
              <a:rPr lang="en-IN" sz="2000" dirty="0" err="1" smtClean="0">
                <a:solidFill>
                  <a:srgbClr val="FF0000"/>
                </a:solidFill>
                <a:effectLst>
                  <a:outerShdw blurRad="38100" dist="38100" dir="2700000" algn="tl">
                    <a:srgbClr val="000000">
                      <a:alpha val="43137"/>
                    </a:srgbClr>
                  </a:outerShdw>
                </a:effectLst>
              </a:rPr>
              <a:t>phagolysosomes</a:t>
            </a:r>
            <a:r>
              <a:rPr lang="en-IN" sz="2000" dirty="0" smtClean="0"/>
              <a:t>. </a:t>
            </a:r>
          </a:p>
          <a:p>
            <a:pPr algn="just"/>
            <a:r>
              <a:rPr lang="en-IN" sz="2000" dirty="0" err="1" smtClean="0"/>
              <a:t>Heterophagosomes</a:t>
            </a:r>
            <a:r>
              <a:rPr lang="en-IN" sz="2000" dirty="0" smtClean="0"/>
              <a:t> are formed by the </a:t>
            </a:r>
            <a:r>
              <a:rPr lang="en-IN" sz="2000" dirty="0" smtClean="0">
                <a:solidFill>
                  <a:srgbClr val="FF0000"/>
                </a:solidFill>
              </a:rPr>
              <a:t>fusion of primary lysosomes </a:t>
            </a:r>
            <a:r>
              <a:rPr lang="en-IN" sz="2000" dirty="0" smtClean="0">
                <a:solidFill>
                  <a:schemeClr val="tx1"/>
                </a:solidFill>
              </a:rPr>
              <a:t>with</a:t>
            </a:r>
            <a:r>
              <a:rPr lang="en-IN" sz="2000" dirty="0" smtClean="0">
                <a:solidFill>
                  <a:srgbClr val="FF0000"/>
                </a:solidFill>
              </a:rPr>
              <a:t> cytoplasmic vacuoles containing extracellular substances </a:t>
            </a:r>
            <a:r>
              <a:rPr lang="en-IN" sz="2000" dirty="0" smtClean="0"/>
              <a:t>brought into the cell by any of a variety of </a:t>
            </a:r>
            <a:r>
              <a:rPr lang="en-IN" sz="2000" dirty="0" err="1" smtClean="0"/>
              <a:t>endocytic</a:t>
            </a:r>
            <a:r>
              <a:rPr lang="en-IN" sz="2000" dirty="0" smtClean="0"/>
              <a:t> processes e.g. phagocytosis or pinocytosis. The digestion of the engulfed substances takes place by the enzymatic activities of the hydrolytic enzymes of the secondary lysosomes. The digested material has low molecular weight and readily passes through the membrane of </a:t>
            </a:r>
            <a:r>
              <a:rPr lang="en-IN" sz="2000" dirty="0" err="1" smtClean="0"/>
              <a:t>th</a:t>
            </a:r>
            <a:r>
              <a:rPr lang="en-IN" sz="2000" dirty="0" smtClean="0"/>
              <a:t> lysosomes to become the part of the matrix. </a:t>
            </a:r>
            <a:endParaRPr lang="en-IN" sz="2000" dirty="0"/>
          </a:p>
        </p:txBody>
      </p:sp>
    </p:spTree>
    <p:extLst>
      <p:ext uri="{BB962C8B-B14F-4D97-AF65-F5344CB8AC3E}">
        <p14:creationId xmlns:p14="http://schemas.microsoft.com/office/powerpoint/2010/main" val="3081763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3. AUTOPHAGOSOMES</a:t>
            </a:r>
            <a:endParaRPr lang="en-IN" dirty="0"/>
          </a:p>
        </p:txBody>
      </p:sp>
      <p:sp>
        <p:nvSpPr>
          <p:cNvPr id="3" name="Content Placeholder 2"/>
          <p:cNvSpPr>
            <a:spLocks noGrp="1"/>
          </p:cNvSpPr>
          <p:nvPr>
            <p:ph idx="1"/>
          </p:nvPr>
        </p:nvSpPr>
        <p:spPr/>
        <p:txBody>
          <a:bodyPr/>
          <a:lstStyle/>
          <a:p>
            <a:r>
              <a:rPr lang="en-IN" dirty="0" smtClean="0"/>
              <a:t>They are also called </a:t>
            </a:r>
            <a:r>
              <a:rPr lang="en-IN" dirty="0" err="1" smtClean="0"/>
              <a:t>autophagic</a:t>
            </a:r>
            <a:r>
              <a:rPr lang="en-IN" dirty="0" smtClean="0"/>
              <a:t> vacuole, </a:t>
            </a:r>
            <a:r>
              <a:rPr lang="en-IN" dirty="0" err="1" smtClean="0"/>
              <a:t>cytolosysomes</a:t>
            </a:r>
            <a:r>
              <a:rPr lang="en-IN" dirty="0" smtClean="0"/>
              <a:t> or </a:t>
            </a:r>
            <a:r>
              <a:rPr lang="en-IN" dirty="0" err="1" smtClean="0"/>
              <a:t>autolysosomes</a:t>
            </a:r>
            <a:r>
              <a:rPr lang="en-IN" dirty="0" smtClean="0"/>
              <a:t>. </a:t>
            </a:r>
          </a:p>
          <a:p>
            <a:r>
              <a:rPr lang="en-IN" dirty="0" smtClean="0"/>
              <a:t>Primary lysosomes are able to digest extracellular structures including mitochondria, ribosomes, </a:t>
            </a:r>
            <a:r>
              <a:rPr lang="en-IN" dirty="0" err="1" smtClean="0"/>
              <a:t>perioxisomes</a:t>
            </a:r>
            <a:r>
              <a:rPr lang="en-IN" dirty="0" smtClean="0"/>
              <a:t> and glycogen granules. </a:t>
            </a:r>
            <a:r>
              <a:rPr lang="en-IN" dirty="0" err="1" smtClean="0"/>
              <a:t>Sucj</a:t>
            </a:r>
            <a:r>
              <a:rPr lang="en-IN" dirty="0" smtClean="0"/>
              <a:t> </a:t>
            </a:r>
            <a:r>
              <a:rPr lang="en-IN" dirty="0" err="1" smtClean="0"/>
              <a:t>autodigestion</a:t>
            </a:r>
            <a:r>
              <a:rPr lang="en-IN" dirty="0" smtClean="0"/>
              <a:t> of cellular organelles is a </a:t>
            </a:r>
            <a:r>
              <a:rPr lang="en-IN" dirty="0" err="1" smtClean="0"/>
              <a:t>ormal</a:t>
            </a:r>
            <a:r>
              <a:rPr lang="en-IN" dirty="0" smtClean="0"/>
              <a:t> process during cell growth and repair. </a:t>
            </a:r>
            <a:endParaRPr lang="en-IN" dirty="0"/>
          </a:p>
        </p:txBody>
      </p:sp>
    </p:spTree>
    <p:extLst>
      <p:ext uri="{BB962C8B-B14F-4D97-AF65-F5344CB8AC3E}">
        <p14:creationId xmlns:p14="http://schemas.microsoft.com/office/powerpoint/2010/main" val="1220134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000" dirty="0" smtClean="0">
                <a:solidFill>
                  <a:srgbClr val="FF0000"/>
                </a:solidFill>
                <a:effectLst>
                  <a:outerShdw blurRad="38100" dist="38100" dir="2700000" algn="tl">
                    <a:srgbClr val="000000">
                      <a:alpha val="43137"/>
                    </a:srgbClr>
                  </a:outerShdw>
                </a:effectLst>
              </a:rPr>
              <a:t>4. </a:t>
            </a:r>
            <a:r>
              <a:rPr lang="en-IN" sz="4000" dirty="0" smtClean="0">
                <a:solidFill>
                  <a:srgbClr val="FF0000"/>
                </a:solidFill>
                <a:effectLst>
                  <a:outerShdw blurRad="38100" dist="38100" dir="2700000" algn="tl">
                    <a:srgbClr val="000000">
                      <a:alpha val="43137"/>
                    </a:srgbClr>
                  </a:outerShdw>
                </a:effectLst>
              </a:rPr>
              <a:t>Residual Bodies</a:t>
            </a:r>
            <a:endParaRPr lang="en-IN" sz="4000"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IN" sz="2000" dirty="0" smtClean="0"/>
              <a:t>They are also called </a:t>
            </a:r>
            <a:r>
              <a:rPr lang="en-IN" sz="2000" dirty="0" err="1" smtClean="0"/>
              <a:t>telolysosomes</a:t>
            </a:r>
            <a:r>
              <a:rPr lang="en-IN" sz="2000" dirty="0" smtClean="0"/>
              <a:t> or </a:t>
            </a:r>
            <a:r>
              <a:rPr lang="en-IN" sz="2000" dirty="0" smtClean="0">
                <a:solidFill>
                  <a:srgbClr val="FF0000"/>
                </a:solidFill>
                <a:effectLst>
                  <a:outerShdw blurRad="38100" dist="38100" dir="2700000" algn="tl">
                    <a:srgbClr val="000000">
                      <a:alpha val="43137"/>
                    </a:srgbClr>
                  </a:outerShdw>
                </a:effectLst>
              </a:rPr>
              <a:t>dense bodies.</a:t>
            </a:r>
          </a:p>
          <a:p>
            <a:r>
              <a:rPr lang="en-IN" sz="2000" dirty="0" smtClean="0"/>
              <a:t>Residual bodies are formed if the digestion inside the food vacuole is incomplete. Incomplete digestion may be due to absence of some </a:t>
            </a:r>
            <a:r>
              <a:rPr lang="en-IN" sz="2000" dirty="0" err="1" smtClean="0"/>
              <a:t>lysosomal</a:t>
            </a:r>
            <a:r>
              <a:rPr lang="en-IN" sz="2000" dirty="0" smtClean="0"/>
              <a:t> enzymes. The undigested food is present in the digestive vacuole as the residues and may take the form of whorls of membranes, grains , amorphous masses, ferritin like mass or myelin figures. </a:t>
            </a:r>
          </a:p>
          <a:p>
            <a:r>
              <a:rPr lang="en-IN" sz="2000" dirty="0" smtClean="0"/>
              <a:t>Residual bodies are large, irregular in shape and are usually quite electron dense. </a:t>
            </a:r>
            <a:endParaRPr lang="en-IN" sz="2000" dirty="0"/>
          </a:p>
        </p:txBody>
      </p:sp>
    </p:spTree>
    <p:extLst>
      <p:ext uri="{BB962C8B-B14F-4D97-AF65-F5344CB8AC3E}">
        <p14:creationId xmlns:p14="http://schemas.microsoft.com/office/powerpoint/2010/main" val="13557884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45</TotalTime>
  <Words>330</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Agency FB</vt:lpstr>
      <vt:lpstr>Algerian</vt:lpstr>
      <vt:lpstr>Arial</vt:lpstr>
      <vt:lpstr>Century Gothic</vt:lpstr>
      <vt:lpstr>Wingdings 3</vt:lpstr>
      <vt:lpstr>Ion Boardroom</vt:lpstr>
      <vt:lpstr>POLYMORPHISM IN LYSOSOMES B.SC. I SEM I ZOOLOGY (CBCS) </vt:lpstr>
      <vt:lpstr>PowerPoint Presentation</vt:lpstr>
      <vt:lpstr>1.  PRIMARY LYSOSOMES</vt:lpstr>
      <vt:lpstr>2.  HETEROPHAGOSOMES</vt:lpstr>
      <vt:lpstr>3. AUTOPHAGOSOMES</vt:lpstr>
      <vt:lpstr>4. Residual Bodies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POLYMORPHISM IN LYSOSOMES B.SC. I SEM I ZOOLOGY (CBCS)</dc:title>
  <dc:creator>ACS</dc:creator>
  <cp:lastModifiedBy>ACS</cp:lastModifiedBy>
  <cp:revision>7</cp:revision>
  <dcterms:created xsi:type="dcterms:W3CDTF">2024-01-09T06:48:32Z</dcterms:created>
  <dcterms:modified xsi:type="dcterms:W3CDTF">2024-01-09T08:37:14Z</dcterms:modified>
</cp:coreProperties>
</file>