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99705"/>
          </a:xfrm>
        </p:spPr>
        <p:txBody>
          <a:bodyPr/>
          <a:lstStyle/>
          <a:p>
            <a:r>
              <a:rPr lang="en-IN" dirty="0" smtClean="0">
                <a:solidFill>
                  <a:srgbClr val="00B050"/>
                </a:solidFill>
                <a:effectLst>
                  <a:outerShdw blurRad="38100" dist="38100" dir="2700000" algn="tl">
                    <a:srgbClr val="000000">
                      <a:alpha val="43137"/>
                    </a:srgbClr>
                  </a:outerShdw>
                </a:effectLst>
                <a:latin typeface="Arial Black" panose="020B0A04020102020204" pitchFamily="34" charset="0"/>
              </a:rPr>
              <a:t>Fossils</a:t>
            </a:r>
            <a:endParaRPr lang="en-IN"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1295401" y="3631842"/>
            <a:ext cx="9601196" cy="2244026"/>
          </a:xfrm>
        </p:spPr>
        <p:txBody>
          <a:bodyPr/>
          <a:lstStyle/>
          <a:p>
            <a:pPr marL="0" indent="0" algn="ctr">
              <a:buNone/>
            </a:pPr>
            <a:r>
              <a:rPr lang="en-IN"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DR.SHASHIKANT RAMRAO SITRE</a:t>
            </a:r>
          </a:p>
          <a:p>
            <a:pPr marL="0" indent="0" algn="ctr">
              <a:buNone/>
            </a:pPr>
            <a:r>
              <a:rPr lang="en-IN" sz="1600" dirty="0" smtClean="0">
                <a:solidFill>
                  <a:schemeClr val="tx1"/>
                </a:solidFill>
              </a:rPr>
              <a:t>ASSISTANT PROFESSOR</a:t>
            </a:r>
          </a:p>
          <a:p>
            <a:pPr marL="0" indent="0" algn="ctr">
              <a:buNone/>
            </a:pPr>
            <a:r>
              <a:rPr lang="en-IN" sz="1600" dirty="0" smtClean="0">
                <a:solidFill>
                  <a:schemeClr val="tx1"/>
                </a:solidFill>
              </a:rPr>
              <a:t>Department of Zoology</a:t>
            </a:r>
          </a:p>
          <a:p>
            <a:pPr marL="0" indent="0" algn="ctr">
              <a:buNone/>
            </a:pPr>
            <a:r>
              <a:rPr lang="en-IN" dirty="0" err="1" smtClean="0">
                <a:solidFill>
                  <a:schemeClr val="tx1"/>
                </a:solidFill>
              </a:rPr>
              <a:t>Nilkantharo</a:t>
            </a:r>
            <a:r>
              <a:rPr lang="en-IN" dirty="0" smtClean="0">
                <a:solidFill>
                  <a:schemeClr val="tx1"/>
                </a:solidFill>
              </a:rPr>
              <a:t> </a:t>
            </a:r>
            <a:r>
              <a:rPr lang="en-IN" dirty="0" err="1" smtClean="0">
                <a:solidFill>
                  <a:schemeClr val="tx1"/>
                </a:solidFill>
              </a:rPr>
              <a:t>Shinde</a:t>
            </a:r>
            <a:r>
              <a:rPr lang="en-IN" dirty="0" smtClean="0">
                <a:solidFill>
                  <a:schemeClr val="tx1"/>
                </a:solidFill>
              </a:rPr>
              <a:t> Science and Arts College, </a:t>
            </a:r>
            <a:r>
              <a:rPr lang="en-IN" dirty="0" err="1" smtClean="0">
                <a:solidFill>
                  <a:schemeClr val="tx1"/>
                </a:solidFill>
              </a:rPr>
              <a:t>Bhadrawati</a:t>
            </a:r>
            <a:endParaRPr lang="en-IN" dirty="0">
              <a:solidFill>
                <a:schemeClr val="tx1"/>
              </a:solidFill>
            </a:endParaRPr>
          </a:p>
        </p:txBody>
      </p:sp>
    </p:spTree>
    <p:extLst>
      <p:ext uri="{BB962C8B-B14F-4D97-AF65-F5344CB8AC3E}">
        <p14:creationId xmlns:p14="http://schemas.microsoft.com/office/powerpoint/2010/main" val="2283453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r>
              <a:rPr lang="en-IN" sz="2800" b="1" u="sng" dirty="0" smtClean="0">
                <a:solidFill>
                  <a:srgbClr val="00B0F0"/>
                </a:solidFill>
              </a:rPr>
              <a:t>7. </a:t>
            </a:r>
            <a:r>
              <a:rPr lang="en-IN" sz="2800" b="1" u="sng" dirty="0" err="1" smtClean="0">
                <a:solidFill>
                  <a:srgbClr val="00B0F0"/>
                </a:solidFill>
              </a:rPr>
              <a:t>Corpulites</a:t>
            </a:r>
            <a:r>
              <a:rPr lang="en-IN" sz="2800" b="1" u="sng" dirty="0" smtClean="0">
                <a:solidFill>
                  <a:srgbClr val="00B0F0"/>
                </a:solidFill>
              </a:rPr>
              <a:t> </a:t>
            </a:r>
            <a:r>
              <a:rPr lang="en-IN" dirty="0" smtClean="0"/>
              <a:t>-  These are trace fossils. </a:t>
            </a:r>
          </a:p>
          <a:p>
            <a:pPr marL="0" indent="0">
              <a:buNone/>
            </a:pPr>
            <a:r>
              <a:rPr lang="en-IN" dirty="0" smtClean="0"/>
              <a:t>These </a:t>
            </a:r>
            <a:r>
              <a:rPr lang="en-IN" dirty="0" smtClean="0">
                <a:solidFill>
                  <a:srgbClr val="00B0F0"/>
                </a:solidFill>
                <a:effectLst>
                  <a:outerShdw blurRad="38100" dist="38100" dir="2700000" algn="tl">
                    <a:srgbClr val="000000">
                      <a:alpha val="43137"/>
                    </a:srgbClr>
                  </a:outerShdw>
                </a:effectLst>
              </a:rPr>
              <a:t>are fossils of </a:t>
            </a:r>
            <a:r>
              <a:rPr lang="en-IN" dirty="0" err="1" smtClean="0">
                <a:solidFill>
                  <a:srgbClr val="00B0F0"/>
                </a:solidFill>
                <a:effectLst>
                  <a:outerShdw blurRad="38100" dist="38100" dir="2700000" algn="tl">
                    <a:srgbClr val="000000">
                      <a:alpha val="43137"/>
                    </a:srgbClr>
                  </a:outerShdw>
                </a:effectLst>
              </a:rPr>
              <a:t>dropings</a:t>
            </a:r>
            <a:r>
              <a:rPr lang="en-IN" dirty="0" smtClean="0">
                <a:solidFill>
                  <a:srgbClr val="00B0F0"/>
                </a:solidFill>
                <a:effectLst>
                  <a:outerShdw blurRad="38100" dist="38100" dir="2700000" algn="tl">
                    <a:srgbClr val="000000">
                      <a:alpha val="43137"/>
                    </a:srgbClr>
                  </a:outerShdw>
                </a:effectLst>
              </a:rPr>
              <a:t> of animals </a:t>
            </a:r>
            <a:r>
              <a:rPr lang="en-IN" dirty="0" smtClean="0"/>
              <a:t>or </a:t>
            </a:r>
            <a:r>
              <a:rPr lang="en-IN" dirty="0" err="1" smtClean="0"/>
              <a:t>faeal</a:t>
            </a:r>
            <a:r>
              <a:rPr lang="en-IN" dirty="0" smtClean="0"/>
              <a:t> matter. These may vary in size from tiny faecal pellets of sea snail to large coprolites of crocodile, dinosaur or a mammals. </a:t>
            </a:r>
          </a:p>
          <a:p>
            <a:pPr marL="0" indent="0">
              <a:buNone/>
            </a:pPr>
            <a:r>
              <a:rPr lang="en-IN" dirty="0" smtClean="0"/>
              <a:t>These are found in association of the animal  fossils who made them. The study of fossil excreta may provide valuable information pertaining the food habits of the fossil form.</a:t>
            </a:r>
            <a:endParaRPr lang="en-IN" dirty="0"/>
          </a:p>
        </p:txBody>
      </p:sp>
    </p:spTree>
    <p:extLst>
      <p:ext uri="{BB962C8B-B14F-4D97-AF65-F5344CB8AC3E}">
        <p14:creationId xmlns:p14="http://schemas.microsoft.com/office/powerpoint/2010/main" val="24492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sz="2800" u="sng" dirty="0" smtClean="0">
                <a:solidFill>
                  <a:srgbClr val="00B0F0"/>
                </a:solidFill>
                <a:effectLst>
                  <a:outerShdw blurRad="38100" dist="38100" dir="2700000" algn="tl">
                    <a:srgbClr val="000000">
                      <a:alpha val="43137"/>
                    </a:srgbClr>
                  </a:outerShdw>
                </a:effectLst>
              </a:rPr>
              <a:t>8. </a:t>
            </a:r>
            <a:r>
              <a:rPr lang="en-IN" sz="2800" u="sng" dirty="0" err="1" smtClean="0">
                <a:solidFill>
                  <a:srgbClr val="00B0F0"/>
                </a:solidFill>
                <a:effectLst>
                  <a:outerShdw blurRad="38100" dist="38100" dir="2700000" algn="tl">
                    <a:srgbClr val="000000">
                      <a:alpha val="43137"/>
                    </a:srgbClr>
                  </a:outerShdw>
                </a:effectLst>
              </a:rPr>
              <a:t>Bioclast</a:t>
            </a:r>
            <a:r>
              <a:rPr lang="en-IN" sz="2800" u="sng" dirty="0" smtClean="0">
                <a:solidFill>
                  <a:srgbClr val="00B0F0"/>
                </a:solidFill>
                <a:effectLst>
                  <a:outerShdw blurRad="38100" dist="38100" dir="2700000" algn="tl">
                    <a:srgbClr val="000000">
                      <a:alpha val="43137"/>
                    </a:srgbClr>
                  </a:outerShdw>
                </a:effectLst>
              </a:rPr>
              <a:t> </a:t>
            </a:r>
            <a:r>
              <a:rPr lang="en-IN" dirty="0" smtClean="0">
                <a:solidFill>
                  <a:schemeClr val="tx1"/>
                </a:solidFill>
                <a:effectLst>
                  <a:outerShdw blurRad="38100" dist="38100" dir="2700000" algn="tl">
                    <a:srgbClr val="000000">
                      <a:alpha val="43137"/>
                    </a:srgbClr>
                  </a:outerShdw>
                </a:effectLst>
              </a:rPr>
              <a:t>–  </a:t>
            </a:r>
            <a:r>
              <a:rPr lang="en-IN" dirty="0" smtClean="0">
                <a:solidFill>
                  <a:schemeClr val="tx1"/>
                </a:solidFill>
              </a:rPr>
              <a:t>These are fossil or </a:t>
            </a:r>
            <a:r>
              <a:rPr lang="en-IN" dirty="0" err="1" smtClean="0">
                <a:solidFill>
                  <a:schemeClr val="tx1"/>
                </a:solidFill>
              </a:rPr>
              <a:t>fragmets</a:t>
            </a:r>
            <a:r>
              <a:rPr lang="en-IN" dirty="0" smtClean="0">
                <a:solidFill>
                  <a:schemeClr val="tx1"/>
                </a:solidFill>
              </a:rPr>
              <a:t> of fossils enclosed in sediments. Here thin sections of fossils under microscope are seen. </a:t>
            </a:r>
            <a:endParaRPr lang="en-IN" dirty="0">
              <a:solidFill>
                <a:schemeClr val="tx1"/>
              </a:solidFill>
            </a:endParaRPr>
          </a:p>
        </p:txBody>
      </p:sp>
    </p:spTree>
    <p:extLst>
      <p:ext uri="{BB962C8B-B14F-4D97-AF65-F5344CB8AC3E}">
        <p14:creationId xmlns:p14="http://schemas.microsoft.com/office/powerpoint/2010/main" val="215111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IN" dirty="0" smtClean="0">
                <a:solidFill>
                  <a:srgbClr val="00B0F0"/>
                </a:solidFill>
                <a:effectLst>
                  <a:outerShdw blurRad="38100" dist="38100" dir="2700000" algn="tl">
                    <a:srgbClr val="000000">
                      <a:alpha val="43137"/>
                    </a:srgbClr>
                  </a:outerShdw>
                </a:effectLst>
              </a:rPr>
              <a:t>9. Burrows and Boring </a:t>
            </a:r>
            <a:r>
              <a:rPr lang="en-IN" dirty="0" smtClean="0"/>
              <a:t>– Some animals live in the burrows, tubes and holes in the ground, wood or rocks for shelter or in search of food. The burrows may be later filled with sediments and preserved . They are also regarded as fossils. Several fossil  shells and wood have borings made by some or other organisms. Such borings are also considered fossils.</a:t>
            </a:r>
            <a:endParaRPr lang="en-IN" dirty="0"/>
          </a:p>
        </p:txBody>
      </p:sp>
    </p:spTree>
    <p:extLst>
      <p:ext uri="{BB962C8B-B14F-4D97-AF65-F5344CB8AC3E}">
        <p14:creationId xmlns:p14="http://schemas.microsoft.com/office/powerpoint/2010/main" val="249689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u="sng" dirty="0" smtClean="0">
                <a:solidFill>
                  <a:srgbClr val="00B0F0"/>
                </a:solidFill>
                <a:effectLst>
                  <a:outerShdw blurRad="38100" dist="38100" dir="2700000" algn="tl">
                    <a:srgbClr val="000000">
                      <a:alpha val="43137"/>
                    </a:srgbClr>
                  </a:outerShdw>
                </a:effectLst>
              </a:rPr>
              <a:t>10. </a:t>
            </a:r>
            <a:r>
              <a:rPr lang="en-IN" u="sng" dirty="0" err="1" smtClean="0">
                <a:solidFill>
                  <a:srgbClr val="00B0F0"/>
                </a:solidFill>
                <a:effectLst>
                  <a:outerShdw blurRad="38100" dist="38100" dir="2700000" algn="tl">
                    <a:srgbClr val="000000">
                      <a:alpha val="43137"/>
                    </a:srgbClr>
                  </a:outerShdw>
                </a:effectLst>
              </a:rPr>
              <a:t>Gastroliths</a:t>
            </a:r>
            <a:r>
              <a:rPr lang="en-IN" u="sng" dirty="0" smtClean="0">
                <a:solidFill>
                  <a:srgbClr val="00B0F0"/>
                </a:solidFill>
                <a:effectLst>
                  <a:outerShdw blurRad="38100" dist="38100" dir="2700000" algn="tl">
                    <a:srgbClr val="000000">
                      <a:alpha val="43137"/>
                    </a:srgbClr>
                  </a:outerShdw>
                </a:effectLst>
              </a:rPr>
              <a:t> </a:t>
            </a:r>
            <a:r>
              <a:rPr lang="en-IN" dirty="0" smtClean="0"/>
              <a:t>– These are found in </a:t>
            </a:r>
            <a:r>
              <a:rPr lang="en-IN" u="sng" dirty="0" smtClean="0">
                <a:solidFill>
                  <a:srgbClr val="00B0F0"/>
                </a:solidFill>
              </a:rPr>
              <a:t>abundance in body cavities of certain reptiles</a:t>
            </a:r>
            <a:r>
              <a:rPr lang="en-IN" dirty="0" smtClean="0"/>
              <a:t>. </a:t>
            </a:r>
          </a:p>
          <a:p>
            <a:pPr marL="0" indent="0">
              <a:buNone/>
            </a:pPr>
            <a:r>
              <a:rPr lang="en-IN" dirty="0" smtClean="0"/>
              <a:t>These structures are believed to have been of some use in grinding the stomach contents of </a:t>
            </a:r>
            <a:r>
              <a:rPr lang="en-IN" i="1" dirty="0" smtClean="0">
                <a:solidFill>
                  <a:srgbClr val="00B0F0"/>
                </a:solidFill>
              </a:rPr>
              <a:t>extinct reptiles</a:t>
            </a:r>
            <a:r>
              <a:rPr lang="en-IN" dirty="0" smtClean="0"/>
              <a:t>.</a:t>
            </a:r>
            <a:endParaRPr lang="en-IN" dirty="0"/>
          </a:p>
        </p:txBody>
      </p:sp>
    </p:spTree>
    <p:extLst>
      <p:ext uri="{BB962C8B-B14F-4D97-AF65-F5344CB8AC3E}">
        <p14:creationId xmlns:p14="http://schemas.microsoft.com/office/powerpoint/2010/main" val="23813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sz="2800" b="1" u="sng" dirty="0" smtClean="0">
                <a:solidFill>
                  <a:srgbClr val="00B0F0"/>
                </a:solidFill>
              </a:rPr>
              <a:t>11. </a:t>
            </a:r>
            <a:r>
              <a:rPr lang="en-IN" sz="2800" b="1" u="sng" dirty="0" err="1" smtClean="0">
                <a:solidFill>
                  <a:srgbClr val="00B0F0"/>
                </a:solidFill>
              </a:rPr>
              <a:t>Pseudofossils</a:t>
            </a:r>
            <a:r>
              <a:rPr lang="en-IN" sz="2800" b="1" dirty="0" smtClean="0"/>
              <a:t> </a:t>
            </a:r>
            <a:r>
              <a:rPr lang="en-IN" dirty="0" smtClean="0"/>
              <a:t>– Many </a:t>
            </a:r>
            <a:r>
              <a:rPr lang="en-IN" i="1" dirty="0" smtClean="0">
                <a:solidFill>
                  <a:srgbClr val="FF0000"/>
                </a:solidFill>
              </a:rPr>
              <a:t>objects of inorganic origin </a:t>
            </a:r>
            <a:r>
              <a:rPr lang="en-IN" dirty="0" smtClean="0"/>
              <a:t>closely resemble the forms of organic origin and are </a:t>
            </a:r>
            <a:r>
              <a:rPr lang="en-IN" dirty="0" smtClean="0">
                <a:solidFill>
                  <a:srgbClr val="FF0000"/>
                </a:solidFill>
                <a:effectLst>
                  <a:outerShdw blurRad="38100" dist="38100" dir="2700000" algn="tl">
                    <a:srgbClr val="000000">
                      <a:alpha val="43137"/>
                    </a:srgbClr>
                  </a:outerShdw>
                </a:effectLst>
              </a:rPr>
              <a:t>found in the sedimentary rocks</a:t>
            </a:r>
            <a:r>
              <a:rPr lang="en-IN" dirty="0" smtClean="0"/>
              <a:t>. These are </a:t>
            </a:r>
            <a:r>
              <a:rPr lang="en-IN" dirty="0" err="1" smtClean="0"/>
              <a:t>pseudofossils</a:t>
            </a:r>
            <a:r>
              <a:rPr lang="en-IN" dirty="0" smtClean="0"/>
              <a:t>. </a:t>
            </a:r>
            <a:endParaRPr lang="en-IN" dirty="0"/>
          </a:p>
        </p:txBody>
      </p:sp>
    </p:spTree>
    <p:extLst>
      <p:ext uri="{BB962C8B-B14F-4D97-AF65-F5344CB8AC3E}">
        <p14:creationId xmlns:p14="http://schemas.microsoft.com/office/powerpoint/2010/main" val="49874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latin typeface="Algerian" panose="04020705040A02060702" pitchFamily="82" charset="0"/>
              </a:rPr>
              <a:t>Fossils</a:t>
            </a:r>
            <a:r>
              <a:rPr lang="en-IN" dirty="0" smtClean="0"/>
              <a:t> – </a:t>
            </a:r>
            <a:r>
              <a:rPr lang="en-IN" sz="3600" dirty="0" smtClean="0">
                <a:solidFill>
                  <a:srgbClr val="00B0F0"/>
                </a:solidFill>
              </a:rPr>
              <a:t>Sir Charles Lyell</a:t>
            </a:r>
            <a:endParaRPr lang="en-IN" dirty="0">
              <a:solidFill>
                <a:srgbClr val="00B0F0"/>
              </a:solidFill>
            </a:endParaRPr>
          </a:p>
        </p:txBody>
      </p:sp>
      <p:sp>
        <p:nvSpPr>
          <p:cNvPr id="3" name="Subtitle 2"/>
          <p:cNvSpPr>
            <a:spLocks noGrp="1"/>
          </p:cNvSpPr>
          <p:nvPr>
            <p:ph type="subTitle" idx="1"/>
          </p:nvPr>
        </p:nvSpPr>
        <p:spPr/>
        <p:txBody>
          <a:bodyPr/>
          <a:lstStyle/>
          <a:p>
            <a:r>
              <a:rPr lang="en-IN" dirty="0" smtClean="0"/>
              <a:t>Fossil can be defined as   </a:t>
            </a:r>
            <a:r>
              <a:rPr lang="en-IN" sz="2400" dirty="0" smtClean="0">
                <a:effectLst>
                  <a:outerShdw blurRad="38100" dist="38100" dir="2700000" algn="tl">
                    <a:srgbClr val="000000">
                      <a:alpha val="43137"/>
                    </a:srgbClr>
                  </a:outerShdw>
                </a:effectLst>
              </a:rPr>
              <a:t>“Any body or traces of body, animal or plant buried and preserved by natural cause”.</a:t>
            </a:r>
            <a:endParaRPr lang="en-IN"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745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It means fossil </a:t>
            </a:r>
            <a:r>
              <a:rPr lang="en-IN" dirty="0" smtClean="0">
                <a:solidFill>
                  <a:srgbClr val="7030A0"/>
                </a:solidFill>
                <a:effectLst>
                  <a:outerShdw blurRad="38100" dist="38100" dir="2700000" algn="tl">
                    <a:srgbClr val="000000">
                      <a:alpha val="43137"/>
                    </a:srgbClr>
                  </a:outerShdw>
                </a:effectLst>
              </a:rPr>
              <a:t>may be an entire organism </a:t>
            </a:r>
            <a:r>
              <a:rPr lang="en-IN" dirty="0" smtClean="0"/>
              <a:t>which got buried in the snow in the remote past, a </a:t>
            </a:r>
            <a:r>
              <a:rPr lang="en-IN" dirty="0" err="1" smtClean="0"/>
              <a:t>mold</a:t>
            </a:r>
            <a:r>
              <a:rPr lang="en-IN" dirty="0" smtClean="0"/>
              <a:t> or a cast of the entire organism </a:t>
            </a:r>
            <a:r>
              <a:rPr lang="en-IN" dirty="0" smtClean="0">
                <a:solidFill>
                  <a:srgbClr val="7030A0"/>
                </a:solidFill>
              </a:rPr>
              <a:t>or its parts </a:t>
            </a:r>
            <a:r>
              <a:rPr lang="en-IN" dirty="0" smtClean="0"/>
              <a:t>or </a:t>
            </a:r>
            <a:r>
              <a:rPr lang="en-IN" dirty="0" smtClean="0">
                <a:solidFill>
                  <a:srgbClr val="7030A0"/>
                </a:solidFill>
              </a:rPr>
              <a:t>unchanged parts or their replica, foot prints </a:t>
            </a:r>
            <a:r>
              <a:rPr lang="en-IN" dirty="0" smtClean="0"/>
              <a:t>or even the imprint of a leaf on a stone. </a:t>
            </a:r>
            <a:endParaRPr lang="en-IN" dirty="0"/>
          </a:p>
        </p:txBody>
      </p:sp>
    </p:spTree>
    <p:extLst>
      <p:ext uri="{BB962C8B-B14F-4D97-AF65-F5344CB8AC3E}">
        <p14:creationId xmlns:p14="http://schemas.microsoft.com/office/powerpoint/2010/main" val="321189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Fossils -</a:t>
            </a:r>
            <a:r>
              <a:rPr lang="en-IN" sz="3200" dirty="0" smtClean="0">
                <a:solidFill>
                  <a:srgbClr val="00B0F0"/>
                </a:solidFill>
              </a:rPr>
              <a:t>11 types</a:t>
            </a:r>
            <a:endParaRPr lang="en-IN" dirty="0">
              <a:solidFill>
                <a:srgbClr val="00B0F0"/>
              </a:solidFill>
            </a:endParaRPr>
          </a:p>
        </p:txBody>
      </p:sp>
      <p:sp>
        <p:nvSpPr>
          <p:cNvPr id="3" name="Content Placeholder 2"/>
          <p:cNvSpPr>
            <a:spLocks noGrp="1"/>
          </p:cNvSpPr>
          <p:nvPr>
            <p:ph idx="1"/>
          </p:nvPr>
        </p:nvSpPr>
        <p:spPr/>
        <p:txBody>
          <a:bodyPr/>
          <a:lstStyle/>
          <a:p>
            <a:pPr marL="457200" indent="-457200">
              <a:buAutoNum type="arabicPeriod"/>
            </a:pPr>
            <a:r>
              <a:rPr lang="en-IN" u="sng" dirty="0" smtClean="0">
                <a:solidFill>
                  <a:srgbClr val="00B0F0"/>
                </a:solidFill>
                <a:effectLst>
                  <a:outerShdw blurRad="38100" dist="38100" dir="2700000" algn="tl">
                    <a:srgbClr val="000000">
                      <a:alpha val="43137"/>
                    </a:srgbClr>
                  </a:outerShdw>
                </a:effectLst>
                <a:latin typeface="Algerian" panose="04020705040A02060702" pitchFamily="82" charset="0"/>
              </a:rPr>
              <a:t>Body Fossils </a:t>
            </a:r>
            <a:r>
              <a:rPr lang="en-IN" dirty="0" smtClean="0"/>
              <a:t>– The fossils of </a:t>
            </a:r>
            <a:r>
              <a:rPr lang="en-IN" dirty="0" smtClean="0">
                <a:solidFill>
                  <a:srgbClr val="00B050"/>
                </a:solidFill>
                <a:effectLst>
                  <a:outerShdw blurRad="38100" dist="38100" dir="2700000" algn="tl">
                    <a:srgbClr val="000000">
                      <a:alpha val="43137"/>
                    </a:srgbClr>
                  </a:outerShdw>
                </a:effectLst>
              </a:rPr>
              <a:t>hard parts of an organism </a:t>
            </a:r>
            <a:r>
              <a:rPr lang="en-IN" dirty="0" smtClean="0"/>
              <a:t>such as </a:t>
            </a:r>
            <a:r>
              <a:rPr lang="en-IN" dirty="0" smtClean="0">
                <a:solidFill>
                  <a:srgbClr val="00B050"/>
                </a:solidFill>
              </a:rPr>
              <a:t>shell, tooth </a:t>
            </a:r>
            <a:r>
              <a:rPr lang="en-IN" dirty="0" smtClean="0">
                <a:solidFill>
                  <a:schemeClr val="tx1"/>
                </a:solidFill>
              </a:rPr>
              <a:t>or</a:t>
            </a:r>
            <a:r>
              <a:rPr lang="en-IN" dirty="0" smtClean="0">
                <a:solidFill>
                  <a:srgbClr val="00B050"/>
                </a:solidFill>
              </a:rPr>
              <a:t> bone </a:t>
            </a:r>
            <a:r>
              <a:rPr lang="en-IN" dirty="0" smtClean="0"/>
              <a:t>are called body fossils. These provide details of shape and functions of actual organism. </a:t>
            </a:r>
          </a:p>
          <a:p>
            <a:pPr marL="0" indent="0">
              <a:buNone/>
            </a:pPr>
            <a:r>
              <a:rPr lang="en-IN" dirty="0" smtClean="0"/>
              <a:t>These occur in all shapes and sizes and range from microscopic sea dwellers to huge terrestrial dinosaurs.</a:t>
            </a:r>
            <a:endParaRPr lang="en-IN" dirty="0"/>
          </a:p>
        </p:txBody>
      </p:sp>
    </p:spTree>
    <p:extLst>
      <p:ext uri="{BB962C8B-B14F-4D97-AF65-F5344CB8AC3E}">
        <p14:creationId xmlns:p14="http://schemas.microsoft.com/office/powerpoint/2010/main" val="284675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r>
              <a:rPr lang="en-IN" sz="2800" b="1" u="sng" dirty="0" smtClean="0">
                <a:solidFill>
                  <a:srgbClr val="00B0F0"/>
                </a:solidFill>
                <a:effectLst>
                  <a:outerShdw blurRad="38100" dist="38100" dir="2700000" algn="tl">
                    <a:srgbClr val="000000">
                      <a:alpha val="43137"/>
                    </a:srgbClr>
                  </a:outerShdw>
                </a:effectLst>
              </a:rPr>
              <a:t>2. </a:t>
            </a:r>
            <a:r>
              <a:rPr lang="en-IN" sz="2800" b="1" u="sng" dirty="0" err="1" smtClean="0">
                <a:solidFill>
                  <a:srgbClr val="00B0F0"/>
                </a:solidFill>
                <a:effectLst>
                  <a:outerShdw blurRad="38100" dist="38100" dir="2700000" algn="tl">
                    <a:srgbClr val="000000">
                      <a:alpha val="43137"/>
                    </a:srgbClr>
                  </a:outerShdw>
                </a:effectLst>
              </a:rPr>
              <a:t>Subfossils</a:t>
            </a:r>
            <a:r>
              <a:rPr lang="en-IN" sz="2800" b="1" u="sng" dirty="0" smtClean="0">
                <a:solidFill>
                  <a:srgbClr val="00B0F0"/>
                </a:solidFill>
                <a:effectLst>
                  <a:outerShdw blurRad="38100" dist="38100" dir="2700000" algn="tl">
                    <a:srgbClr val="000000">
                      <a:alpha val="43137"/>
                    </a:srgbClr>
                  </a:outerShdw>
                </a:effectLst>
              </a:rPr>
              <a:t> </a:t>
            </a:r>
            <a:r>
              <a:rPr lang="en-IN" dirty="0" smtClean="0"/>
              <a:t>– These are </a:t>
            </a:r>
            <a:r>
              <a:rPr lang="en-IN" dirty="0" smtClean="0">
                <a:solidFill>
                  <a:srgbClr val="7030A0"/>
                </a:solidFill>
              </a:rPr>
              <a:t>remains of </a:t>
            </a:r>
            <a:r>
              <a:rPr lang="en-IN" dirty="0" smtClean="0"/>
              <a:t>animals and plants preserved in rocks less than 10000 years. </a:t>
            </a:r>
          </a:p>
          <a:p>
            <a:pPr marL="0" indent="0">
              <a:buNone/>
            </a:pPr>
            <a:r>
              <a:rPr lang="en-IN" dirty="0" smtClean="0"/>
              <a:t>These also include </a:t>
            </a:r>
            <a:r>
              <a:rPr lang="en-IN" i="1" dirty="0" smtClean="0">
                <a:solidFill>
                  <a:srgbClr val="7030A0"/>
                </a:solidFill>
              </a:rPr>
              <a:t>remains of bison trapped in frozen ice</a:t>
            </a:r>
            <a:r>
              <a:rPr lang="en-IN" dirty="0" smtClean="0"/>
              <a:t>,  in peat bogs or of ancient man mummified in caves. </a:t>
            </a:r>
          </a:p>
          <a:p>
            <a:pPr marL="0" indent="0">
              <a:buNone/>
            </a:pPr>
            <a:r>
              <a:rPr lang="en-IN" dirty="0" smtClean="0"/>
              <a:t>Sub fossils were formed during Holocene epoch.</a:t>
            </a:r>
            <a:endParaRPr lang="en-IN" dirty="0"/>
          </a:p>
        </p:txBody>
      </p:sp>
    </p:spTree>
    <p:extLst>
      <p:ext uri="{BB962C8B-B14F-4D97-AF65-F5344CB8AC3E}">
        <p14:creationId xmlns:p14="http://schemas.microsoft.com/office/powerpoint/2010/main" val="365927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sz="2800" u="sng" dirty="0" smtClean="0">
                <a:solidFill>
                  <a:srgbClr val="00B0F0"/>
                </a:solidFill>
                <a:effectLst>
                  <a:outerShdw blurRad="38100" dist="38100" dir="2700000" algn="tl">
                    <a:srgbClr val="000000">
                      <a:alpha val="43137"/>
                    </a:srgbClr>
                  </a:outerShdw>
                </a:effectLst>
              </a:rPr>
              <a:t>3. Microfossils </a:t>
            </a:r>
            <a:r>
              <a:rPr lang="en-IN" dirty="0" smtClean="0"/>
              <a:t>– These are the </a:t>
            </a:r>
            <a:r>
              <a:rPr lang="en-IN" dirty="0" smtClean="0">
                <a:solidFill>
                  <a:srgbClr val="7030A0"/>
                </a:solidFill>
                <a:effectLst>
                  <a:outerShdw blurRad="38100" dist="38100" dir="2700000" algn="tl">
                    <a:srgbClr val="000000">
                      <a:alpha val="43137"/>
                    </a:srgbClr>
                  </a:outerShdw>
                </a:effectLst>
              </a:rPr>
              <a:t>fossil remains of microscopic animals </a:t>
            </a:r>
            <a:r>
              <a:rPr lang="en-IN" dirty="0" smtClean="0"/>
              <a:t>and plants which are usually less than 0.5 mm in size. </a:t>
            </a:r>
          </a:p>
          <a:p>
            <a:pPr marL="0" indent="0">
              <a:buNone/>
            </a:pPr>
            <a:r>
              <a:rPr lang="en-IN" dirty="0" smtClean="0"/>
              <a:t>However the skeletal deposits of these organisms may assume a diameter of 10 cm. or so.</a:t>
            </a:r>
            <a:endParaRPr lang="en-IN" dirty="0"/>
          </a:p>
        </p:txBody>
      </p:sp>
    </p:spTree>
    <p:extLst>
      <p:ext uri="{BB962C8B-B14F-4D97-AF65-F5344CB8AC3E}">
        <p14:creationId xmlns:p14="http://schemas.microsoft.com/office/powerpoint/2010/main" val="381064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sz="2800" b="1" u="sng" dirty="0" smtClean="0">
                <a:solidFill>
                  <a:srgbClr val="00B0F0"/>
                </a:solidFill>
              </a:rPr>
              <a:t>4. Macrofossils </a:t>
            </a:r>
            <a:r>
              <a:rPr lang="en-IN" dirty="0" smtClean="0"/>
              <a:t>– These fossils are larger than 1cm. In size. </a:t>
            </a:r>
          </a:p>
          <a:p>
            <a:pPr marL="0" indent="0">
              <a:buNone/>
            </a:pPr>
            <a:r>
              <a:rPr lang="en-IN" dirty="0" smtClean="0"/>
              <a:t>These include fossils of </a:t>
            </a:r>
            <a:r>
              <a:rPr lang="en-IN" dirty="0" smtClean="0">
                <a:solidFill>
                  <a:srgbClr val="00B0F0"/>
                </a:solidFill>
                <a:effectLst>
                  <a:outerShdw blurRad="38100" dist="38100" dir="2700000" algn="tl">
                    <a:srgbClr val="000000">
                      <a:alpha val="43137"/>
                    </a:srgbClr>
                  </a:outerShdw>
                </a:effectLst>
              </a:rPr>
              <a:t>more advanced pl</a:t>
            </a:r>
            <a:r>
              <a:rPr lang="en-IN" dirty="0" smtClean="0"/>
              <a:t>ants and </a:t>
            </a:r>
            <a:r>
              <a:rPr lang="en-IN" dirty="0" smtClean="0">
                <a:solidFill>
                  <a:srgbClr val="00B0F0"/>
                </a:solidFill>
                <a:effectLst>
                  <a:outerShdw blurRad="38100" dist="38100" dir="2700000" algn="tl">
                    <a:srgbClr val="000000">
                      <a:alpha val="43137"/>
                    </a:srgbClr>
                  </a:outerShdw>
                </a:effectLst>
              </a:rPr>
              <a:t>animals</a:t>
            </a:r>
            <a:r>
              <a:rPr lang="en-IN" dirty="0" smtClean="0"/>
              <a:t> such as </a:t>
            </a:r>
          </a:p>
          <a:p>
            <a:pPr marL="0" indent="0">
              <a:buNone/>
            </a:pPr>
            <a:r>
              <a:rPr lang="en-IN" dirty="0" smtClean="0"/>
              <a:t>Clams</a:t>
            </a:r>
          </a:p>
          <a:p>
            <a:pPr marL="0" indent="0">
              <a:buNone/>
            </a:pPr>
            <a:r>
              <a:rPr lang="en-IN" dirty="0" smtClean="0"/>
              <a:t>corals </a:t>
            </a:r>
          </a:p>
          <a:p>
            <a:pPr marL="0" indent="0">
              <a:buNone/>
            </a:pPr>
            <a:r>
              <a:rPr lang="en-IN" dirty="0" smtClean="0"/>
              <a:t>or skeleton of vertebrates.</a:t>
            </a:r>
            <a:endParaRPr lang="en-IN" dirty="0"/>
          </a:p>
        </p:txBody>
      </p:sp>
    </p:spTree>
    <p:extLst>
      <p:ext uri="{BB962C8B-B14F-4D97-AF65-F5344CB8AC3E}">
        <p14:creationId xmlns:p14="http://schemas.microsoft.com/office/powerpoint/2010/main" val="25021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u="sng" dirty="0" smtClean="0">
                <a:solidFill>
                  <a:srgbClr val="00B0F0"/>
                </a:solidFill>
                <a:effectLst>
                  <a:outerShdw blurRad="38100" dist="38100" dir="2700000" algn="tl">
                    <a:srgbClr val="000000">
                      <a:alpha val="43137"/>
                    </a:srgbClr>
                  </a:outerShdw>
                </a:effectLst>
              </a:rPr>
              <a:t>5. Unusual fossils </a:t>
            </a:r>
            <a:r>
              <a:rPr lang="en-IN" dirty="0" smtClean="0"/>
              <a:t>– These are formed by the combination of events and conditions which result in all of the organisms getting preserved in rock. </a:t>
            </a:r>
          </a:p>
          <a:p>
            <a:pPr marL="0" indent="0">
              <a:buNone/>
            </a:pPr>
            <a:r>
              <a:rPr lang="en-IN" dirty="0" smtClean="0"/>
              <a:t>The famous deposits of </a:t>
            </a:r>
            <a:r>
              <a:rPr lang="en-IN" dirty="0" err="1" smtClean="0"/>
              <a:t>Solenhofen</a:t>
            </a:r>
            <a:r>
              <a:rPr lang="en-IN" dirty="0" smtClean="0"/>
              <a:t> Limestone of Southern Germany and Burgess </a:t>
            </a:r>
            <a:r>
              <a:rPr lang="en-IN" dirty="0" err="1" smtClean="0"/>
              <a:t>Shales</a:t>
            </a:r>
            <a:r>
              <a:rPr lang="en-IN" dirty="0" smtClean="0"/>
              <a:t> of Canada contain unusual fossils of –</a:t>
            </a:r>
          </a:p>
          <a:p>
            <a:pPr marL="457200" indent="-457200">
              <a:buAutoNum type="arabicPeriod"/>
            </a:pPr>
            <a:r>
              <a:rPr lang="en-IN" dirty="0" smtClean="0"/>
              <a:t>Mammoths dug from Siberian waste</a:t>
            </a:r>
          </a:p>
          <a:p>
            <a:pPr marL="457200" indent="-457200">
              <a:buAutoNum type="arabicPeriod"/>
            </a:pPr>
            <a:r>
              <a:rPr lang="en-IN" dirty="0" smtClean="0"/>
              <a:t>Remains of archaeopteryx from </a:t>
            </a:r>
            <a:r>
              <a:rPr lang="en-IN" dirty="0" err="1" smtClean="0"/>
              <a:t>Solenhofen</a:t>
            </a:r>
            <a:r>
              <a:rPr lang="en-IN" dirty="0" smtClean="0"/>
              <a:t> of Bavaria, Germany. </a:t>
            </a:r>
            <a:endParaRPr lang="en-IN" dirty="0"/>
          </a:p>
        </p:txBody>
      </p:sp>
    </p:spTree>
    <p:extLst>
      <p:ext uri="{BB962C8B-B14F-4D97-AF65-F5344CB8AC3E}">
        <p14:creationId xmlns:p14="http://schemas.microsoft.com/office/powerpoint/2010/main" val="97407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marL="0" indent="0">
              <a:buNone/>
            </a:pPr>
            <a:r>
              <a:rPr lang="en-IN" b="1" u="sng" dirty="0" smtClean="0">
                <a:solidFill>
                  <a:srgbClr val="00B0F0"/>
                </a:solidFill>
                <a:effectLst>
                  <a:outerShdw blurRad="38100" dist="38100" dir="2700000" algn="tl">
                    <a:srgbClr val="000000">
                      <a:alpha val="43137"/>
                    </a:srgbClr>
                  </a:outerShdw>
                </a:effectLst>
              </a:rPr>
              <a:t>6. Trace Fossils </a:t>
            </a:r>
            <a:r>
              <a:rPr lang="en-IN" dirty="0" smtClean="0"/>
              <a:t>– These are fossils of </a:t>
            </a:r>
            <a:r>
              <a:rPr lang="en-IN" dirty="0" smtClean="0">
                <a:solidFill>
                  <a:srgbClr val="00B0F0"/>
                </a:solidFill>
                <a:effectLst>
                  <a:outerShdw blurRad="38100" dist="38100" dir="2700000" algn="tl">
                    <a:srgbClr val="000000">
                      <a:alpha val="43137"/>
                    </a:srgbClr>
                  </a:outerShdw>
                </a:effectLst>
              </a:rPr>
              <a:t>foot prints </a:t>
            </a:r>
            <a:r>
              <a:rPr lang="en-IN" dirty="0" smtClean="0"/>
              <a:t>and </a:t>
            </a:r>
            <a:r>
              <a:rPr lang="en-IN" dirty="0" smtClean="0">
                <a:solidFill>
                  <a:srgbClr val="00B0F0"/>
                </a:solidFill>
                <a:effectLst>
                  <a:outerShdw blurRad="38100" dist="38100" dir="2700000" algn="tl">
                    <a:srgbClr val="000000">
                      <a:alpha val="43137"/>
                    </a:srgbClr>
                  </a:outerShdw>
                </a:effectLst>
              </a:rPr>
              <a:t>trails left in mud </a:t>
            </a:r>
            <a:r>
              <a:rPr lang="en-IN" dirty="0" smtClean="0"/>
              <a:t>by the organisms that lived in past. </a:t>
            </a:r>
          </a:p>
          <a:p>
            <a:pPr marL="0" indent="0">
              <a:buNone/>
            </a:pPr>
            <a:r>
              <a:rPr lang="en-IN" dirty="0" err="1" smtClean="0"/>
              <a:t>e.g</a:t>
            </a:r>
            <a:r>
              <a:rPr lang="en-IN" dirty="0" smtClean="0"/>
              <a:t> </a:t>
            </a:r>
            <a:r>
              <a:rPr lang="en-IN" dirty="0" smtClean="0">
                <a:solidFill>
                  <a:srgbClr val="00B0F0"/>
                </a:solidFill>
              </a:rPr>
              <a:t>Dinosaurs foot prints</a:t>
            </a:r>
            <a:r>
              <a:rPr lang="en-IN" dirty="0" smtClean="0"/>
              <a:t>, worm trails and clam burrows are all trace fossils. </a:t>
            </a:r>
          </a:p>
          <a:p>
            <a:pPr marL="0" indent="0">
              <a:buNone/>
            </a:pPr>
            <a:r>
              <a:rPr lang="en-IN" dirty="0" smtClean="0"/>
              <a:t>It means trace fossils are formed as a result of day to day activities of the organisms such as </a:t>
            </a:r>
            <a:r>
              <a:rPr lang="en-IN" i="1" u="sng" dirty="0" smtClean="0">
                <a:solidFill>
                  <a:srgbClr val="00B0F0"/>
                </a:solidFill>
              </a:rPr>
              <a:t>walking, crawling, burrowing or feeding</a:t>
            </a:r>
            <a:r>
              <a:rPr lang="en-IN" dirty="0" smtClean="0"/>
              <a:t>.</a:t>
            </a:r>
            <a:endParaRPr lang="en-IN" dirty="0"/>
          </a:p>
        </p:txBody>
      </p:sp>
    </p:spTree>
    <p:extLst>
      <p:ext uri="{BB962C8B-B14F-4D97-AF65-F5344CB8AC3E}">
        <p14:creationId xmlns:p14="http://schemas.microsoft.com/office/powerpoint/2010/main" val="2978971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636</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Arial Black</vt:lpstr>
      <vt:lpstr>Garamond</vt:lpstr>
      <vt:lpstr>Organic</vt:lpstr>
      <vt:lpstr>Fossils</vt:lpstr>
      <vt:lpstr>Fossils – Sir Charles Lyell</vt:lpstr>
      <vt:lpstr>PowerPoint Presentation</vt:lpstr>
      <vt:lpstr>Types of Fossils -11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7</cp:revision>
  <dcterms:created xsi:type="dcterms:W3CDTF">2024-01-10T10:07:47Z</dcterms:created>
  <dcterms:modified xsi:type="dcterms:W3CDTF">2024-01-16T05:25:00Z</dcterms:modified>
</cp:coreProperties>
</file>