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342"/>
    <a:srgbClr val="330745"/>
    <a:srgbClr val="110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330745"/>
                </a:solidFill>
              </a:rPr>
              <a:t>GONADAL </a:t>
            </a:r>
            <a:r>
              <a:rPr lang="en-US" dirty="0" smtClean="0">
                <a:solidFill>
                  <a:srgbClr val="330745"/>
                </a:solidFill>
              </a:rPr>
              <a:t>HORMONES</a:t>
            </a:r>
            <a:endParaRPr lang="en-IN" dirty="0">
              <a:solidFill>
                <a:srgbClr val="330745"/>
              </a:solidFill>
            </a:endParaRPr>
          </a:p>
        </p:txBody>
      </p:sp>
      <p:sp>
        <p:nvSpPr>
          <p:cNvPr id="3" name="Subtitle 2"/>
          <p:cNvSpPr>
            <a:spLocks noGrp="1"/>
          </p:cNvSpPr>
          <p:nvPr>
            <p:ph type="subTitle" idx="1"/>
          </p:nvPr>
        </p:nvSpPr>
        <p:spPr/>
        <p:txBody>
          <a:bodyPr>
            <a:normAutofit fontScale="92500" lnSpcReduction="20000"/>
          </a:bodyPr>
          <a:lstStyle/>
          <a:p>
            <a:r>
              <a:rPr lang="en-US" b="1" dirty="0" smtClean="0">
                <a:solidFill>
                  <a:srgbClr val="0A3342"/>
                </a:solidFill>
                <a:effectLst>
                  <a:outerShdw blurRad="38100" dist="38100" dir="2700000" algn="tl">
                    <a:srgbClr val="000000">
                      <a:alpha val="43137"/>
                    </a:srgbClr>
                  </a:outerShdw>
                </a:effectLst>
              </a:rPr>
              <a:t>DR.SHASHIKANT RAMRAO SITRE</a:t>
            </a:r>
          </a:p>
          <a:p>
            <a:r>
              <a:rPr lang="en-US" dirty="0" smtClean="0"/>
              <a:t>Department of Zoology</a:t>
            </a:r>
          </a:p>
          <a:p>
            <a:r>
              <a:rPr lang="en-US" dirty="0" err="1" smtClean="0"/>
              <a:t>Nilkanthrao</a:t>
            </a:r>
            <a:r>
              <a:rPr lang="en-US" dirty="0" smtClean="0"/>
              <a:t> </a:t>
            </a:r>
            <a:r>
              <a:rPr lang="en-US" dirty="0" err="1" smtClean="0"/>
              <a:t>Shinde</a:t>
            </a:r>
            <a:r>
              <a:rPr lang="en-US" dirty="0" smtClean="0"/>
              <a:t> Science and Arts College, </a:t>
            </a:r>
            <a:r>
              <a:rPr lang="en-US" dirty="0" err="1" smtClean="0"/>
              <a:t>Bhadrawati</a:t>
            </a:r>
            <a:r>
              <a:rPr lang="en-US" dirty="0" smtClean="0"/>
              <a:t> </a:t>
            </a:r>
            <a:r>
              <a:rPr lang="en-US" dirty="0" err="1" smtClean="0"/>
              <a:t>Dist.Chandrapur</a:t>
            </a:r>
            <a:r>
              <a:rPr lang="en-US" dirty="0" smtClean="0"/>
              <a:t> 442902</a:t>
            </a:r>
            <a:endParaRPr lang="en-IN" dirty="0"/>
          </a:p>
        </p:txBody>
      </p:sp>
    </p:spTree>
    <p:extLst>
      <p:ext uri="{BB962C8B-B14F-4D97-AF65-F5344CB8AC3E}">
        <p14:creationId xmlns:p14="http://schemas.microsoft.com/office/powerpoint/2010/main" val="319745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B0F0"/>
                </a:solidFill>
                <a:effectLst>
                  <a:outerShdw blurRad="38100" dist="38100" dir="2700000" algn="tl">
                    <a:srgbClr val="000000">
                      <a:alpha val="43137"/>
                    </a:srgbClr>
                  </a:outerShdw>
                </a:effectLst>
              </a:rPr>
              <a:t>Protein</a:t>
            </a:r>
            <a:r>
              <a:rPr lang="en-IN" dirty="0" smtClean="0">
                <a:solidFill>
                  <a:srgbClr val="FF0000"/>
                </a:solidFill>
              </a:rPr>
              <a:t> </a:t>
            </a:r>
            <a:r>
              <a:rPr lang="en-IN" dirty="0" smtClean="0">
                <a:solidFill>
                  <a:srgbClr val="FF0000"/>
                </a:solidFill>
              </a:rPr>
              <a:t> </a:t>
            </a:r>
            <a:r>
              <a:rPr lang="en-IN" i="1" u="sng" dirty="0" smtClean="0">
                <a:solidFill>
                  <a:srgbClr val="FF0000"/>
                </a:solidFill>
              </a:rPr>
              <a:t>or</a:t>
            </a:r>
            <a:r>
              <a:rPr lang="en-IN" dirty="0" smtClean="0">
                <a:solidFill>
                  <a:srgbClr val="FF0000"/>
                </a:solidFill>
              </a:rPr>
              <a:t>  </a:t>
            </a:r>
            <a:r>
              <a:rPr lang="en-IN" dirty="0" smtClean="0">
                <a:solidFill>
                  <a:srgbClr val="00B0F0"/>
                </a:solidFill>
              </a:rPr>
              <a:t>Peptide </a:t>
            </a:r>
            <a:r>
              <a:rPr lang="en-IN" dirty="0" smtClean="0">
                <a:solidFill>
                  <a:srgbClr val="00B0F0"/>
                </a:solidFill>
              </a:rPr>
              <a:t>Hormones</a:t>
            </a:r>
            <a:endParaRPr lang="en-IN" dirty="0">
              <a:solidFill>
                <a:srgbClr val="00B0F0"/>
              </a:solidFill>
            </a:endParaRPr>
          </a:p>
        </p:txBody>
      </p:sp>
      <p:sp>
        <p:nvSpPr>
          <p:cNvPr id="3" name="Content Placeholder 2"/>
          <p:cNvSpPr>
            <a:spLocks noGrp="1"/>
          </p:cNvSpPr>
          <p:nvPr>
            <p:ph idx="1"/>
          </p:nvPr>
        </p:nvSpPr>
        <p:spPr/>
        <p:txBody>
          <a:bodyPr/>
          <a:lstStyle/>
          <a:p>
            <a:r>
              <a:rPr lang="en-IN" dirty="0" smtClean="0">
                <a:solidFill>
                  <a:srgbClr val="00B0F0"/>
                </a:solidFill>
                <a:effectLst>
                  <a:outerShdw blurRad="38100" dist="38100" dir="2700000" algn="tl">
                    <a:srgbClr val="000000">
                      <a:alpha val="43137"/>
                    </a:srgbClr>
                  </a:outerShdw>
                </a:effectLst>
              </a:rPr>
              <a:t>These are made up of amino acids</a:t>
            </a:r>
            <a:r>
              <a:rPr lang="en-IN" dirty="0" smtClean="0"/>
              <a:t>. They are water soluble. Peptides are made up of 3 to 49 amino acids e.g. oxytocin and insulin. Protein hormones are made up of 50 to 200 amino acids </a:t>
            </a:r>
            <a:r>
              <a:rPr lang="en-IN" dirty="0" err="1" smtClean="0"/>
              <a:t>e.g</a:t>
            </a:r>
            <a:r>
              <a:rPr lang="en-IN" dirty="0" smtClean="0"/>
              <a:t> thyroid stimulating hormone (TSH), Follicle stimulating hormone (FSH). These are produced as biologically inactive precursor molecules by the rough endoplasmic reticulum of the gland cell. These are pre-</a:t>
            </a:r>
            <a:r>
              <a:rPr lang="en-IN" dirty="0" err="1" smtClean="0"/>
              <a:t>prohormones</a:t>
            </a:r>
            <a:r>
              <a:rPr lang="en-IN" dirty="0" smtClean="0"/>
              <a:t> by the rough endoplasmic reticulum  </a:t>
            </a:r>
            <a:endParaRPr lang="en-IN" dirty="0"/>
          </a:p>
        </p:txBody>
      </p:sp>
    </p:spTree>
    <p:extLst>
      <p:ext uri="{BB962C8B-B14F-4D97-AF65-F5344CB8AC3E}">
        <p14:creationId xmlns:p14="http://schemas.microsoft.com/office/powerpoint/2010/main" val="336442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Steroid Hormones</a:t>
            </a:r>
            <a:endParaRPr lang="en-IN" dirty="0"/>
          </a:p>
        </p:txBody>
      </p:sp>
      <p:sp>
        <p:nvSpPr>
          <p:cNvPr id="3" name="Content Placeholder 2"/>
          <p:cNvSpPr>
            <a:spLocks noGrp="1"/>
          </p:cNvSpPr>
          <p:nvPr>
            <p:ph idx="1"/>
          </p:nvPr>
        </p:nvSpPr>
        <p:spPr/>
        <p:txBody>
          <a:bodyPr/>
          <a:lstStyle/>
          <a:p>
            <a:pPr marL="0" indent="0" algn="just">
              <a:buNone/>
            </a:pPr>
            <a:r>
              <a:rPr lang="en-IN" i="1" dirty="0" smtClean="0">
                <a:solidFill>
                  <a:srgbClr val="00B0F0"/>
                </a:solidFill>
              </a:rPr>
              <a:t>These hormones are derived from cholesterol</a:t>
            </a:r>
            <a:r>
              <a:rPr lang="en-IN" dirty="0" smtClean="0"/>
              <a:t> e.g. testosterone, cortisol, progesterone. They are lipid soluble. </a:t>
            </a:r>
          </a:p>
          <a:p>
            <a:pPr marL="0" indent="0" algn="just">
              <a:buNone/>
            </a:pPr>
            <a:r>
              <a:rPr lang="en-IN" dirty="0" smtClean="0"/>
              <a:t>These are not stored in the cytoplasm but are synthesized from cholesterol when needed and are secreted directly by passing through the plasma  membrane as they are lipid soluble. </a:t>
            </a:r>
            <a:endParaRPr lang="en-IN" dirty="0"/>
          </a:p>
        </p:txBody>
      </p:sp>
    </p:spTree>
    <p:extLst>
      <p:ext uri="{BB962C8B-B14F-4D97-AF65-F5344CB8AC3E}">
        <p14:creationId xmlns:p14="http://schemas.microsoft.com/office/powerpoint/2010/main" val="320418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Transport of hormones</a:t>
            </a:r>
            <a:endParaRPr lang="en-IN" dirty="0"/>
          </a:p>
        </p:txBody>
      </p:sp>
      <p:sp>
        <p:nvSpPr>
          <p:cNvPr id="3" name="Content Placeholder 2"/>
          <p:cNvSpPr>
            <a:spLocks noGrp="1"/>
          </p:cNvSpPr>
          <p:nvPr>
            <p:ph idx="1"/>
          </p:nvPr>
        </p:nvSpPr>
        <p:spPr/>
        <p:txBody>
          <a:bodyPr/>
          <a:lstStyle/>
          <a:p>
            <a:r>
              <a:rPr lang="en-IN" dirty="0" smtClean="0"/>
              <a:t>The secretion, transport and mechanism of action of these hormones depends on their polar or non polar nature i.e. whether they are water soluble or lipid soluble.  </a:t>
            </a:r>
          </a:p>
          <a:p>
            <a:r>
              <a:rPr lang="en-IN" dirty="0" smtClean="0"/>
              <a:t>The water soluble hormones do not need any carrier molecules in the plasma, where they can circulate freely in the aqueous medium. But lipid soluble hormones cannot be transported as free molecules in the aqueous plasma and are transported by </a:t>
            </a:r>
            <a:r>
              <a:rPr lang="en-IN" smtClean="0"/>
              <a:t>carrier proteins.  </a:t>
            </a:r>
            <a:endParaRPr lang="en-IN" dirty="0"/>
          </a:p>
        </p:txBody>
      </p:sp>
    </p:spTree>
    <p:extLst>
      <p:ext uri="{BB962C8B-B14F-4D97-AF65-F5344CB8AC3E}">
        <p14:creationId xmlns:p14="http://schemas.microsoft.com/office/powerpoint/2010/main" val="229596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GONADAL HORMONES</a:t>
            </a:r>
            <a:endParaRPr lang="en-IN"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US" dirty="0" smtClean="0">
                <a:solidFill>
                  <a:srgbClr val="0A3342"/>
                </a:solidFill>
                <a:effectLst>
                  <a:outerShdw blurRad="38100" dist="38100" dir="2700000" algn="tl">
                    <a:srgbClr val="000000">
                      <a:alpha val="43137"/>
                    </a:srgbClr>
                  </a:outerShdw>
                </a:effectLst>
              </a:rPr>
              <a:t>The hormones </a:t>
            </a:r>
            <a:r>
              <a:rPr lang="en-US" dirty="0" smtClean="0">
                <a:solidFill>
                  <a:srgbClr val="FF0000"/>
                </a:solidFill>
              </a:rPr>
              <a:t>of the </a:t>
            </a:r>
            <a:r>
              <a:rPr lang="en-US" dirty="0" smtClean="0">
                <a:solidFill>
                  <a:srgbClr val="FF0000"/>
                </a:solidFill>
              </a:rPr>
              <a:t>reproductive </a:t>
            </a:r>
            <a:r>
              <a:rPr lang="en-US" dirty="0" smtClean="0">
                <a:solidFill>
                  <a:srgbClr val="FF0000"/>
                </a:solidFill>
              </a:rPr>
              <a:t>system of vertebrates (sex Hormones) </a:t>
            </a:r>
            <a:r>
              <a:rPr lang="en-US" dirty="0" smtClean="0">
                <a:solidFill>
                  <a:srgbClr val="0A3342"/>
                </a:solidFill>
              </a:rPr>
              <a:t>are steroids </a:t>
            </a:r>
            <a:r>
              <a:rPr lang="en-US" dirty="0" smtClean="0">
                <a:solidFill>
                  <a:srgbClr val="FF0000"/>
                </a:solidFill>
              </a:rPr>
              <a:t>that are secreted by tissues derived from the </a:t>
            </a:r>
            <a:r>
              <a:rPr lang="en-US" dirty="0" err="1" smtClean="0">
                <a:solidFill>
                  <a:srgbClr val="FF0000"/>
                </a:solidFill>
              </a:rPr>
              <a:t>coelomic</a:t>
            </a:r>
            <a:r>
              <a:rPr lang="en-US" dirty="0" smtClean="0">
                <a:solidFill>
                  <a:srgbClr val="FF0000"/>
                </a:solidFill>
              </a:rPr>
              <a:t> epithelium</a:t>
            </a:r>
            <a:r>
              <a:rPr lang="en-US" dirty="0" smtClean="0"/>
              <a:t>. </a:t>
            </a:r>
          </a:p>
          <a:p>
            <a:pPr algn="just"/>
            <a:endParaRPr lang="en-IN" dirty="0"/>
          </a:p>
        </p:txBody>
      </p:sp>
    </p:spTree>
    <p:extLst>
      <p:ext uri="{BB962C8B-B14F-4D97-AF65-F5344CB8AC3E}">
        <p14:creationId xmlns:p14="http://schemas.microsoft.com/office/powerpoint/2010/main" val="328516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Gonadal Hormones</a:t>
            </a:r>
            <a:endParaRPr lang="en-IN" dirty="0"/>
          </a:p>
        </p:txBody>
      </p:sp>
      <p:sp>
        <p:nvSpPr>
          <p:cNvPr id="3" name="Content Placeholder 2"/>
          <p:cNvSpPr>
            <a:spLocks noGrp="1"/>
          </p:cNvSpPr>
          <p:nvPr>
            <p:ph idx="1"/>
          </p:nvPr>
        </p:nvSpPr>
        <p:spPr/>
        <p:txBody>
          <a:bodyPr/>
          <a:lstStyle/>
          <a:p>
            <a:pPr marL="0" indent="0">
              <a:buNone/>
            </a:pPr>
            <a:r>
              <a:rPr lang="en-US" i="1" u="sng" dirty="0" smtClean="0">
                <a:solidFill>
                  <a:srgbClr val="FF0000"/>
                </a:solidFill>
                <a:effectLst>
                  <a:outerShdw blurRad="38100" dist="38100" dir="2700000" algn="tl">
                    <a:srgbClr val="000000">
                      <a:alpha val="43137"/>
                    </a:srgbClr>
                  </a:outerShdw>
                </a:effectLst>
              </a:rPr>
              <a:t>Female Hormones</a:t>
            </a:r>
          </a:p>
          <a:p>
            <a:r>
              <a:rPr lang="en-US" dirty="0" smtClean="0"/>
              <a:t>Estrogens</a:t>
            </a:r>
          </a:p>
          <a:p>
            <a:r>
              <a:rPr lang="en-US" dirty="0" err="1" smtClean="0"/>
              <a:t>Progestins</a:t>
            </a:r>
            <a:r>
              <a:rPr lang="en-US" dirty="0" smtClean="0"/>
              <a:t> </a:t>
            </a:r>
          </a:p>
          <a:p>
            <a:pPr marL="0" indent="0">
              <a:buNone/>
            </a:pPr>
            <a:r>
              <a:rPr lang="en-US" i="1" dirty="0" smtClean="0">
                <a:solidFill>
                  <a:srgbClr val="FF0000"/>
                </a:solidFill>
                <a:effectLst>
                  <a:outerShdw blurRad="38100" dist="38100" dir="2700000" algn="tl">
                    <a:srgbClr val="000000">
                      <a:alpha val="43137"/>
                    </a:srgbClr>
                  </a:outerShdw>
                </a:effectLst>
              </a:rPr>
              <a:t>Male Hormones</a:t>
            </a:r>
          </a:p>
          <a:p>
            <a:r>
              <a:rPr lang="en-US" dirty="0" smtClean="0"/>
              <a:t>Testosterone</a:t>
            </a:r>
            <a:endParaRPr lang="en-IN" dirty="0"/>
          </a:p>
        </p:txBody>
      </p:sp>
    </p:spTree>
    <p:extLst>
      <p:ext uri="{BB962C8B-B14F-4D97-AF65-F5344CB8AC3E}">
        <p14:creationId xmlns:p14="http://schemas.microsoft.com/office/powerpoint/2010/main" val="131855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B0F0"/>
                </a:solidFill>
                <a:effectLst>
                  <a:outerShdw blurRad="38100" dist="38100" dir="2700000" algn="tl">
                    <a:srgbClr val="000000">
                      <a:alpha val="43137"/>
                    </a:srgbClr>
                  </a:outerShdw>
                </a:effectLst>
              </a:rPr>
              <a:t>Female Hormones</a:t>
            </a:r>
            <a:endParaRPr lang="en-IN" i="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US" dirty="0" smtClean="0"/>
              <a:t>The female sex hormones together with the hypothalamic region of the forebrain and the pituitary gland form a regulatory system, which is most complex in the female mammal.  It is common for sexual activity of vertebrates to be cyclical and for the cycles to be coordinated with the season of the year.</a:t>
            </a:r>
            <a:endParaRPr lang="en-IN" dirty="0"/>
          </a:p>
        </p:txBody>
      </p:sp>
    </p:spTree>
    <p:extLst>
      <p:ext uri="{BB962C8B-B14F-4D97-AF65-F5344CB8AC3E}">
        <p14:creationId xmlns:p14="http://schemas.microsoft.com/office/powerpoint/2010/main" val="92833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B0F0"/>
                </a:solidFill>
                <a:effectLst>
                  <a:outerShdw blurRad="38100" dist="38100" dir="2700000" algn="tl">
                    <a:srgbClr val="000000">
                      <a:alpha val="43137"/>
                    </a:srgbClr>
                  </a:outerShdw>
                </a:effectLst>
              </a:rPr>
              <a:t>Estrogens</a:t>
            </a:r>
            <a:endParaRPr lang="en-IN" i="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just">
              <a:buNone/>
            </a:pPr>
            <a:r>
              <a:rPr lang="en-US" dirty="0" smtClean="0"/>
              <a:t>Estrogens are substances that evoke the cyclical onset of heat or estrous during which the animal is sexually active and receptive to the male. </a:t>
            </a:r>
            <a:r>
              <a:rPr lang="en-US" dirty="0" smtClean="0">
                <a:solidFill>
                  <a:srgbClr val="FF0000"/>
                </a:solidFill>
              </a:rPr>
              <a:t>Estrogen contribute to the event of the menstrual cycle in females</a:t>
            </a:r>
            <a:r>
              <a:rPr lang="en-US" dirty="0" smtClean="0"/>
              <a:t>, bringing about cyclical changes in the reproductive system that are comparable with those accompanying </a:t>
            </a:r>
            <a:r>
              <a:rPr lang="en-US" dirty="0" smtClean="0"/>
              <a:t> </a:t>
            </a:r>
            <a:r>
              <a:rPr lang="en-US" dirty="0" err="1" smtClean="0"/>
              <a:t>Oestrous</a:t>
            </a:r>
            <a:r>
              <a:rPr lang="en-US" dirty="0" smtClean="0"/>
              <a:t> </a:t>
            </a:r>
            <a:r>
              <a:rPr lang="en-US" dirty="0" smtClean="0"/>
              <a:t>in other mammals</a:t>
            </a:r>
            <a:r>
              <a:rPr lang="en-US" dirty="0" smtClean="0"/>
              <a:t>.  </a:t>
            </a:r>
            <a:endParaRPr lang="en-IN" dirty="0"/>
          </a:p>
        </p:txBody>
      </p:sp>
    </p:spTree>
    <p:extLst>
      <p:ext uri="{BB962C8B-B14F-4D97-AF65-F5344CB8AC3E}">
        <p14:creationId xmlns:p14="http://schemas.microsoft.com/office/powerpoint/2010/main" val="72090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Estrogens</a:t>
            </a:r>
            <a:endParaRPr lang="en-IN" dirty="0">
              <a:solidFill>
                <a:srgbClr val="00B0F0"/>
              </a:solidFill>
            </a:endParaRPr>
          </a:p>
        </p:txBody>
      </p:sp>
      <p:sp>
        <p:nvSpPr>
          <p:cNvPr id="3" name="Content Placeholder 2"/>
          <p:cNvSpPr>
            <a:spLocks noGrp="1"/>
          </p:cNvSpPr>
          <p:nvPr>
            <p:ph idx="1"/>
          </p:nvPr>
        </p:nvSpPr>
        <p:spPr/>
        <p:txBody>
          <a:bodyPr/>
          <a:lstStyle/>
          <a:p>
            <a:r>
              <a:rPr lang="en-US" dirty="0" smtClean="0"/>
              <a:t>Estrogens are concerned not only with reproductive behavior but also with the </a:t>
            </a:r>
            <a:r>
              <a:rPr lang="en-US" dirty="0" smtClean="0">
                <a:solidFill>
                  <a:srgbClr val="FF0000"/>
                </a:solidFill>
              </a:rPr>
              <a:t>general </a:t>
            </a:r>
            <a:r>
              <a:rPr lang="en-US" dirty="0" err="1" smtClean="0">
                <a:solidFill>
                  <a:srgbClr val="FF0000"/>
                </a:solidFill>
              </a:rPr>
              <a:t>maintainance</a:t>
            </a:r>
            <a:r>
              <a:rPr lang="en-US" dirty="0" smtClean="0">
                <a:solidFill>
                  <a:srgbClr val="FF0000"/>
                </a:solidFill>
              </a:rPr>
              <a:t> of the sexual organization of the female</a:t>
            </a:r>
            <a:r>
              <a:rPr lang="en-US" dirty="0" smtClean="0"/>
              <a:t>. When estradiol is administered to a mammal, the hormone becomes bound to uterine tissue, where it increases the rates of protein synthesis, of uptake of water and glucose, and eventually of growth of the epithelial lining and underlying muscular tissue of the uterus.  </a:t>
            </a:r>
            <a:endParaRPr lang="en-IN" dirty="0"/>
          </a:p>
        </p:txBody>
      </p:sp>
    </p:spTree>
    <p:extLst>
      <p:ext uri="{BB962C8B-B14F-4D97-AF65-F5344CB8AC3E}">
        <p14:creationId xmlns:p14="http://schemas.microsoft.com/office/powerpoint/2010/main" val="181119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Progestins</a:t>
            </a:r>
            <a:endParaRPr lang="en-IN" dirty="0"/>
          </a:p>
        </p:txBody>
      </p:sp>
      <p:sp>
        <p:nvSpPr>
          <p:cNvPr id="3" name="Content Placeholder 2"/>
          <p:cNvSpPr>
            <a:spLocks noGrp="1"/>
          </p:cNvSpPr>
          <p:nvPr>
            <p:ph idx="1"/>
          </p:nvPr>
        </p:nvSpPr>
        <p:spPr/>
        <p:txBody>
          <a:bodyPr>
            <a:normAutofit lnSpcReduction="10000"/>
          </a:bodyPr>
          <a:lstStyle/>
          <a:p>
            <a:pPr algn="just"/>
            <a:r>
              <a:rPr lang="en-US" dirty="0" smtClean="0">
                <a:solidFill>
                  <a:srgbClr val="FF0000"/>
                </a:solidFill>
              </a:rPr>
              <a:t>Progesterone is concerned with the </a:t>
            </a:r>
            <a:r>
              <a:rPr lang="en-US" dirty="0" err="1" smtClean="0">
                <a:solidFill>
                  <a:srgbClr val="FF0000"/>
                </a:solidFill>
              </a:rPr>
              <a:t>maintainance</a:t>
            </a:r>
            <a:r>
              <a:rPr lang="en-US" dirty="0" smtClean="0">
                <a:solidFill>
                  <a:srgbClr val="FF0000"/>
                </a:solidFill>
              </a:rPr>
              <a:t> of pregnancy</a:t>
            </a:r>
            <a:r>
              <a:rPr lang="en-US" dirty="0" smtClean="0"/>
              <a:t>. Progesterone therefore evolved in viviparous mammals, </a:t>
            </a:r>
            <a:r>
              <a:rPr lang="en-US" dirty="0" err="1" smtClean="0"/>
              <a:t>i.e</a:t>
            </a:r>
            <a:r>
              <a:rPr lang="en-US" dirty="0" smtClean="0"/>
              <a:t> those that produce living young. Its chemical origin is demonstrable since it is also an important intermediate compound in the biosynthetic pathways leading to corticoid and estrogen production. </a:t>
            </a:r>
          </a:p>
          <a:p>
            <a:pPr algn="just"/>
            <a:r>
              <a:rPr lang="en-US" dirty="0" err="1" smtClean="0"/>
              <a:t>Soame</a:t>
            </a:r>
            <a:r>
              <a:rPr lang="en-US" dirty="0" smtClean="0"/>
              <a:t> progesterone is probably formed in the ovarian follicle, but the main site of production is the corpus </a:t>
            </a:r>
            <a:r>
              <a:rPr lang="en-US" dirty="0" err="1" smtClean="0"/>
              <a:t>luteum</a:t>
            </a:r>
            <a:r>
              <a:rPr lang="en-US" dirty="0" smtClean="0"/>
              <a:t>, which is formed by a transformation of the follicle after ovulation, the secretory cells are formed from </a:t>
            </a:r>
            <a:r>
              <a:rPr lang="en-US" dirty="0" err="1" smtClean="0"/>
              <a:t>granulosa</a:t>
            </a:r>
            <a:r>
              <a:rPr lang="en-US" dirty="0" smtClean="0"/>
              <a:t> cells. a</a:t>
            </a:r>
            <a:endParaRPr lang="en-IN" dirty="0"/>
          </a:p>
        </p:txBody>
      </p:sp>
    </p:spTree>
    <p:extLst>
      <p:ext uri="{BB962C8B-B14F-4D97-AF65-F5344CB8AC3E}">
        <p14:creationId xmlns:p14="http://schemas.microsoft.com/office/powerpoint/2010/main" val="154995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The hormone is metabolized in several ways, but one important product is </a:t>
            </a:r>
            <a:r>
              <a:rPr lang="en-US" dirty="0" err="1" smtClean="0"/>
              <a:t>prgnanediol</a:t>
            </a:r>
            <a:r>
              <a:rPr lang="en-US" dirty="0" smtClean="0"/>
              <a:t>, formed mainly in the liver , it appears in the urine where it can be measured to determine the degree of ovarian function. </a:t>
            </a:r>
          </a:p>
          <a:p>
            <a:r>
              <a:rPr lang="en-US" dirty="0" smtClean="0"/>
              <a:t>The bleeding at the end of the menstrual cycle is an indication that ovulation has not been followed by implantation of a fertilized egg and is immediately followed by the inception of a new cycle. If implantation does takes place the uterus provides metabolic support the </a:t>
            </a:r>
            <a:r>
              <a:rPr lang="en-US" dirty="0" err="1" smtClean="0"/>
              <a:t>foetus</a:t>
            </a:r>
            <a:r>
              <a:rPr lang="en-US" dirty="0" smtClean="0"/>
              <a:t> until birth. </a:t>
            </a:r>
            <a:endParaRPr lang="en-IN" dirty="0"/>
          </a:p>
        </p:txBody>
      </p:sp>
    </p:spTree>
    <p:extLst>
      <p:ext uri="{BB962C8B-B14F-4D97-AF65-F5344CB8AC3E}">
        <p14:creationId xmlns:p14="http://schemas.microsoft.com/office/powerpoint/2010/main" val="115809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Male Hormones</a:t>
            </a:r>
            <a:endParaRPr lang="en-IN" dirty="0"/>
          </a:p>
        </p:txBody>
      </p:sp>
      <p:sp>
        <p:nvSpPr>
          <p:cNvPr id="3" name="Content Placeholder 2"/>
          <p:cNvSpPr>
            <a:spLocks noGrp="1"/>
          </p:cNvSpPr>
          <p:nvPr>
            <p:ph idx="1"/>
          </p:nvPr>
        </p:nvSpPr>
        <p:spPr/>
        <p:txBody>
          <a:bodyPr/>
          <a:lstStyle/>
          <a:p>
            <a:r>
              <a:rPr lang="en-IN" dirty="0" smtClean="0">
                <a:solidFill>
                  <a:srgbClr val="FF0000"/>
                </a:solidFill>
              </a:rPr>
              <a:t>The testes secrete steroids called androgens</a:t>
            </a:r>
            <a:r>
              <a:rPr lang="en-IN" dirty="0" smtClean="0"/>
              <a:t>, which are responsible for </a:t>
            </a:r>
            <a:r>
              <a:rPr lang="en-IN" dirty="0" err="1" smtClean="0"/>
              <a:t>maintainance</a:t>
            </a:r>
            <a:r>
              <a:rPr lang="en-IN" dirty="0" smtClean="0"/>
              <a:t> of male characteristics and behaviour. </a:t>
            </a:r>
            <a:r>
              <a:rPr lang="en-IN" dirty="0" smtClean="0">
                <a:solidFill>
                  <a:srgbClr val="FF0000"/>
                </a:solidFill>
              </a:rPr>
              <a:t>FSH from the pituitary </a:t>
            </a:r>
            <a:r>
              <a:rPr lang="en-IN" dirty="0" smtClean="0">
                <a:solidFill>
                  <a:srgbClr val="00B050"/>
                </a:solidFill>
              </a:rPr>
              <a:t>stimulates growth of the seminiferous tubules </a:t>
            </a:r>
            <a:r>
              <a:rPr lang="en-IN" dirty="0" smtClean="0"/>
              <a:t>that constitute much of the structure of the testes and promotes within them the cell divisions that results in the production of mature </a:t>
            </a:r>
            <a:r>
              <a:rPr lang="en-IN" smtClean="0"/>
              <a:t>sperm.   </a:t>
            </a:r>
            <a:endParaRPr lang="en-IN" dirty="0"/>
          </a:p>
        </p:txBody>
      </p:sp>
    </p:spTree>
    <p:extLst>
      <p:ext uri="{BB962C8B-B14F-4D97-AF65-F5344CB8AC3E}">
        <p14:creationId xmlns:p14="http://schemas.microsoft.com/office/powerpoint/2010/main" val="13941223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120</TotalTime>
  <Words>687</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GONADAL HORMONES</vt:lpstr>
      <vt:lpstr>GONADAL HORMONES</vt:lpstr>
      <vt:lpstr>Gonadal Hormones</vt:lpstr>
      <vt:lpstr>Female Hormones</vt:lpstr>
      <vt:lpstr>Estrogens</vt:lpstr>
      <vt:lpstr>Estrogens</vt:lpstr>
      <vt:lpstr>Progestins</vt:lpstr>
      <vt:lpstr>PowerPoint Presentation</vt:lpstr>
      <vt:lpstr>Male Hormones</vt:lpstr>
      <vt:lpstr>Protein  or  Peptide Hormones</vt:lpstr>
      <vt:lpstr>Steroid Hormones</vt:lpstr>
      <vt:lpstr>Transport of hormones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ACS</dc:creator>
  <cp:lastModifiedBy>ACS</cp:lastModifiedBy>
  <cp:revision>15</cp:revision>
  <dcterms:created xsi:type="dcterms:W3CDTF">2024-01-10T10:07:47Z</dcterms:created>
  <dcterms:modified xsi:type="dcterms:W3CDTF">2024-01-15T04:54:00Z</dcterms:modified>
</cp:coreProperties>
</file>