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372791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49866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2234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3798829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3984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1972136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781620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378229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3745575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F6B5F-5C78-4E9B-9E8C-CFFA14B066E3}" type="datetimeFigureOut">
              <a:rPr lang="en-IN" smtClean="0"/>
              <a:t>15-01-2024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352791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3F6B5F-5C78-4E9B-9E8C-CFFA14B066E3}" type="datetimeFigureOut">
              <a:rPr lang="en-IN" smtClean="0"/>
              <a:t>15-01-2024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60073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3F6B5F-5C78-4E9B-9E8C-CFFA14B066E3}" type="datetimeFigureOut">
              <a:rPr lang="en-IN" smtClean="0"/>
              <a:t>15-01-2024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3401254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3F6B5F-5C78-4E9B-9E8C-CFFA14B066E3}" type="datetimeFigureOut">
              <a:rPr lang="en-IN" smtClean="0"/>
              <a:t>15-01-2024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280936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F6B5F-5C78-4E9B-9E8C-CFFA14B066E3}" type="datetimeFigureOut">
              <a:rPr lang="en-IN" smtClean="0"/>
              <a:t>15-01-2024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4019989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F6B5F-5C78-4E9B-9E8C-CFFA14B066E3}" type="datetimeFigureOut">
              <a:rPr lang="en-IN" smtClean="0"/>
              <a:t>15-01-2024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412910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F6B5F-5C78-4E9B-9E8C-CFFA14B066E3}" type="datetimeFigureOut">
              <a:rPr lang="en-IN" smtClean="0"/>
              <a:t>15-01-2024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A5F837-B14C-441D-BBFA-2428D12910AC}" type="slidenum">
              <a:rPr lang="en-IN" smtClean="0"/>
              <a:t>‹#›</a:t>
            </a:fld>
            <a:endParaRPr lang="en-IN"/>
          </a:p>
        </p:txBody>
      </p:sp>
    </p:spTree>
    <p:extLst>
      <p:ext uri="{BB962C8B-B14F-4D97-AF65-F5344CB8AC3E}">
        <p14:creationId xmlns:p14="http://schemas.microsoft.com/office/powerpoint/2010/main" val="297292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3F6B5F-5C78-4E9B-9E8C-CFFA14B066E3}" type="datetimeFigureOut">
              <a:rPr lang="en-IN" smtClean="0"/>
              <a:t>15-01-2024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A5F837-B14C-441D-BBFA-2428D12910AC}" type="slidenum">
              <a:rPr lang="en-IN" smtClean="0"/>
              <a:t>‹#›</a:t>
            </a:fld>
            <a:endParaRPr lang="en-IN"/>
          </a:p>
        </p:txBody>
      </p:sp>
    </p:spTree>
    <p:extLst>
      <p:ext uri="{BB962C8B-B14F-4D97-AF65-F5344CB8AC3E}">
        <p14:creationId xmlns:p14="http://schemas.microsoft.com/office/powerpoint/2010/main" val="3592700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23582"/>
            <a:ext cx="7766936" cy="1719618"/>
          </a:xfrm>
        </p:spPr>
        <p:txBody>
          <a:bodyPr/>
          <a:lstStyle/>
          <a:p>
            <a:pPr algn="ctr"/>
            <a:r>
              <a:rPr lang="en-IN" dirty="0" smtClean="0">
                <a:solidFill>
                  <a:schemeClr val="tx1"/>
                </a:solidFill>
              </a:rPr>
              <a:t>REPRODUCTIVE ENDOCRINE DISORDERS</a:t>
            </a:r>
            <a:endParaRPr lang="en-IN" dirty="0">
              <a:solidFill>
                <a:schemeClr val="tx1"/>
              </a:solidFill>
            </a:endParaRPr>
          </a:p>
        </p:txBody>
      </p:sp>
      <p:sp>
        <p:nvSpPr>
          <p:cNvPr id="3" name="Subtitle 2"/>
          <p:cNvSpPr>
            <a:spLocks noGrp="1"/>
          </p:cNvSpPr>
          <p:nvPr>
            <p:ph type="subTitle" idx="1"/>
          </p:nvPr>
        </p:nvSpPr>
        <p:spPr/>
        <p:txBody>
          <a:bodyPr/>
          <a:lstStyle/>
          <a:p>
            <a:pPr algn="ctr"/>
            <a:r>
              <a:rPr lang="en-IN" b="1" dirty="0" smtClean="0">
                <a:solidFill>
                  <a:schemeClr val="tx1"/>
                </a:solidFill>
              </a:rPr>
              <a:t>DR.SHASHIKANT R.SITRE </a:t>
            </a:r>
            <a:endParaRPr lang="en-IN" b="1" dirty="0">
              <a:solidFill>
                <a:schemeClr val="tx1"/>
              </a:solidFill>
            </a:endParaRPr>
          </a:p>
        </p:txBody>
      </p:sp>
    </p:spTree>
    <p:extLst>
      <p:ext uri="{BB962C8B-B14F-4D97-AF65-F5344CB8AC3E}">
        <p14:creationId xmlns:p14="http://schemas.microsoft.com/office/powerpoint/2010/main" val="3746823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FF0000"/>
                </a:solidFill>
              </a:rPr>
              <a:t>4. Polycystic Ovary Syndrome (PCOS)</a:t>
            </a:r>
            <a:endParaRPr lang="en-IN" sz="3200" dirty="0">
              <a:solidFill>
                <a:srgbClr val="FF0000"/>
              </a:solidFill>
            </a:endParaRPr>
          </a:p>
        </p:txBody>
      </p:sp>
      <p:sp>
        <p:nvSpPr>
          <p:cNvPr id="3" name="Content Placeholder 2"/>
          <p:cNvSpPr>
            <a:spLocks noGrp="1"/>
          </p:cNvSpPr>
          <p:nvPr>
            <p:ph idx="1"/>
          </p:nvPr>
        </p:nvSpPr>
        <p:spPr/>
        <p:txBody>
          <a:bodyPr/>
          <a:lstStyle/>
          <a:p>
            <a:r>
              <a:rPr lang="en-IN" i="1" dirty="0" smtClean="0">
                <a:solidFill>
                  <a:srgbClr val="FF0000"/>
                </a:solidFill>
                <a:effectLst>
                  <a:outerShdw blurRad="38100" dist="38100" dir="2700000" algn="tl">
                    <a:srgbClr val="000000">
                      <a:alpha val="43137"/>
                    </a:srgbClr>
                  </a:outerShdw>
                </a:effectLst>
              </a:rPr>
              <a:t>Polycystic Ovary Syndrome (PCOS) is a hormonal disorder common among women of reproductive age</a:t>
            </a:r>
            <a:r>
              <a:rPr lang="en-IN" dirty="0" smtClean="0"/>
              <a:t>. Women with PCOS may have infrequent or prolonged menstrual periods or excess male hormone (androgen) levels.</a:t>
            </a:r>
          </a:p>
          <a:p>
            <a:r>
              <a:rPr lang="en-IN" dirty="0" smtClean="0"/>
              <a:t>The ovary may develop numerous small collections of fluid (follicles) and fail  to regularly release eggs.</a:t>
            </a:r>
          </a:p>
          <a:p>
            <a:r>
              <a:rPr lang="en-IN" dirty="0" smtClean="0"/>
              <a:t>Early diagnosis ad treatment along with weight lass may </a:t>
            </a:r>
            <a:r>
              <a:rPr lang="en-IN" dirty="0" err="1" smtClean="0"/>
              <a:t>erduce</a:t>
            </a:r>
            <a:r>
              <a:rPr lang="en-IN" dirty="0" smtClean="0"/>
              <a:t> the risk of long term complications such as type 2 diabetes and heart disease.</a:t>
            </a:r>
            <a:endParaRPr lang="en-IN" dirty="0"/>
          </a:p>
        </p:txBody>
      </p:sp>
    </p:spTree>
    <p:extLst>
      <p:ext uri="{BB962C8B-B14F-4D97-AF65-F5344CB8AC3E}">
        <p14:creationId xmlns:p14="http://schemas.microsoft.com/office/powerpoint/2010/main" val="2699859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PCOS - Symptoms</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Signs and symptoms of PCOS often develop around the time of the first menstrual period during puberty. Sometimes PCOS develops later, for example in response to substantial weight gain.</a:t>
            </a:r>
          </a:p>
          <a:p>
            <a:endParaRPr lang="en-IN" dirty="0"/>
          </a:p>
        </p:txBody>
      </p:sp>
    </p:spTree>
    <p:extLst>
      <p:ext uri="{BB962C8B-B14F-4D97-AF65-F5344CB8AC3E}">
        <p14:creationId xmlns:p14="http://schemas.microsoft.com/office/powerpoint/2010/main" val="3755441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Causes </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Excess Insulin</a:t>
            </a:r>
          </a:p>
          <a:p>
            <a:r>
              <a:rPr lang="en-IN" dirty="0" smtClean="0"/>
              <a:t>Low grade inflammation</a:t>
            </a:r>
          </a:p>
          <a:p>
            <a:r>
              <a:rPr lang="en-IN" dirty="0" smtClean="0"/>
              <a:t>Heredity</a:t>
            </a:r>
          </a:p>
          <a:p>
            <a:r>
              <a:rPr lang="en-IN" dirty="0" smtClean="0"/>
              <a:t>Excess Androgen</a:t>
            </a:r>
            <a:endParaRPr lang="en-IN" dirty="0"/>
          </a:p>
        </p:txBody>
      </p:sp>
    </p:spTree>
    <p:extLst>
      <p:ext uri="{BB962C8B-B14F-4D97-AF65-F5344CB8AC3E}">
        <p14:creationId xmlns:p14="http://schemas.microsoft.com/office/powerpoint/2010/main" val="3268102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5. </a:t>
            </a:r>
            <a:r>
              <a:rPr lang="en-IN" dirty="0" err="1" smtClean="0">
                <a:solidFill>
                  <a:srgbClr val="FF0000"/>
                </a:solidFill>
              </a:rPr>
              <a:t>Hirsutism</a:t>
            </a:r>
            <a:endParaRPr lang="en-IN" dirty="0">
              <a:solidFill>
                <a:srgbClr val="FF0000"/>
              </a:solidFill>
            </a:endParaRPr>
          </a:p>
        </p:txBody>
      </p:sp>
      <p:sp>
        <p:nvSpPr>
          <p:cNvPr id="3" name="Content Placeholder 2"/>
          <p:cNvSpPr>
            <a:spLocks noGrp="1"/>
          </p:cNvSpPr>
          <p:nvPr>
            <p:ph idx="1"/>
          </p:nvPr>
        </p:nvSpPr>
        <p:spPr/>
        <p:txBody>
          <a:bodyPr/>
          <a:lstStyle/>
          <a:p>
            <a:r>
              <a:rPr lang="en-IN" dirty="0" err="1" smtClean="0"/>
              <a:t>Hirsutism</a:t>
            </a:r>
            <a:r>
              <a:rPr lang="en-IN" dirty="0" smtClean="0"/>
              <a:t> is excessive body hair in men and women on parts of the body where hair is normally absent or minimal. It may refer to a male pattern of hair growth that may be a sign of a more serious medical condition especially if it develops after puberty.</a:t>
            </a:r>
          </a:p>
          <a:p>
            <a:r>
              <a:rPr lang="en-IN" dirty="0" smtClean="0"/>
              <a:t>Cultural stigma against </a:t>
            </a:r>
            <a:r>
              <a:rPr lang="en-IN" dirty="0" err="1" smtClean="0"/>
              <a:t>hirsutism</a:t>
            </a:r>
            <a:r>
              <a:rPr lang="en-IN" dirty="0" smtClean="0"/>
              <a:t> can cause much psychological distress and social difficulty. Facial </a:t>
            </a:r>
            <a:r>
              <a:rPr lang="en-IN" dirty="0" err="1" smtClean="0"/>
              <a:t>hirsutism</a:t>
            </a:r>
            <a:r>
              <a:rPr lang="en-IN" dirty="0" smtClean="0"/>
              <a:t> often leads to the avoidance of social situations and to symptoms of anxiety and  depression. </a:t>
            </a:r>
          </a:p>
          <a:p>
            <a:r>
              <a:rPr lang="en-IN" dirty="0" smtClean="0"/>
              <a:t>Treatment include birth control pills.</a:t>
            </a:r>
            <a:endParaRPr lang="en-IN" dirty="0"/>
          </a:p>
        </p:txBody>
      </p:sp>
    </p:spTree>
    <p:extLst>
      <p:ext uri="{BB962C8B-B14F-4D97-AF65-F5344CB8AC3E}">
        <p14:creationId xmlns:p14="http://schemas.microsoft.com/office/powerpoint/2010/main" val="1466923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i="1" dirty="0" smtClean="0">
                <a:solidFill>
                  <a:srgbClr val="FF0000"/>
                </a:solidFill>
                <a:effectLst>
                  <a:outerShdw blurRad="38100" dist="38100" dir="2700000" algn="tl">
                    <a:srgbClr val="000000">
                      <a:alpha val="43137"/>
                    </a:srgbClr>
                  </a:outerShdw>
                </a:effectLst>
              </a:rPr>
              <a:t>Signs and Symptoms of </a:t>
            </a:r>
            <a:r>
              <a:rPr lang="en-IN" i="1" dirty="0" err="1" smtClean="0">
                <a:solidFill>
                  <a:srgbClr val="FF0000"/>
                </a:solidFill>
                <a:effectLst>
                  <a:outerShdw blurRad="38100" dist="38100" dir="2700000" algn="tl">
                    <a:srgbClr val="000000">
                      <a:alpha val="43137"/>
                    </a:srgbClr>
                  </a:outerShdw>
                </a:effectLst>
              </a:rPr>
              <a:t>Hirsutism</a:t>
            </a:r>
            <a:endParaRPr lang="en-IN"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IN" dirty="0" smtClean="0"/>
              <a:t>Excessive body hair i.e. on chest, abdomen, neck and face in women where there are very less hairs in normal females. </a:t>
            </a:r>
            <a:endParaRPr lang="en-IN" dirty="0"/>
          </a:p>
        </p:txBody>
      </p:sp>
    </p:spTree>
    <p:extLst>
      <p:ext uri="{BB962C8B-B14F-4D97-AF65-F5344CB8AC3E}">
        <p14:creationId xmlns:p14="http://schemas.microsoft.com/office/powerpoint/2010/main" val="2049463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Causes</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It is caused by an increased level of androgen the male hormone in females. Growing evidence implicates high circulating levels of insulin in women for development of </a:t>
            </a:r>
            <a:r>
              <a:rPr lang="en-IN" dirty="0" err="1" smtClean="0"/>
              <a:t>hirsutism</a:t>
            </a:r>
            <a:r>
              <a:rPr lang="en-IN" dirty="0" smtClean="0"/>
              <a:t>. </a:t>
            </a:r>
            <a:endParaRPr lang="en-IN" dirty="0"/>
          </a:p>
        </p:txBody>
      </p:sp>
    </p:spTree>
    <p:extLst>
      <p:ext uri="{BB962C8B-B14F-4D97-AF65-F5344CB8AC3E}">
        <p14:creationId xmlns:p14="http://schemas.microsoft.com/office/powerpoint/2010/main" val="2033926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6. </a:t>
            </a:r>
            <a:r>
              <a:rPr lang="en-IN" dirty="0" err="1" smtClean="0">
                <a:solidFill>
                  <a:srgbClr val="FF0000"/>
                </a:solidFill>
              </a:rPr>
              <a:t>Perimenopause</a:t>
            </a:r>
            <a:endParaRPr lang="en-IN" dirty="0">
              <a:solidFill>
                <a:srgbClr val="FF0000"/>
              </a:solidFill>
            </a:endParaRPr>
          </a:p>
        </p:txBody>
      </p:sp>
      <p:sp>
        <p:nvSpPr>
          <p:cNvPr id="3" name="Content Placeholder 2"/>
          <p:cNvSpPr>
            <a:spLocks noGrp="1"/>
          </p:cNvSpPr>
          <p:nvPr>
            <p:ph idx="1"/>
          </p:nvPr>
        </p:nvSpPr>
        <p:spPr/>
        <p:txBody>
          <a:bodyPr/>
          <a:lstStyle/>
          <a:p>
            <a:pPr algn="just"/>
            <a:r>
              <a:rPr lang="en-IN" dirty="0" smtClean="0"/>
              <a:t>The term </a:t>
            </a:r>
            <a:r>
              <a:rPr lang="en-IN" dirty="0" err="1" smtClean="0"/>
              <a:t>Perimenopause</a:t>
            </a:r>
            <a:r>
              <a:rPr lang="en-IN" dirty="0" smtClean="0"/>
              <a:t> means around  the menopause. It refers to </a:t>
            </a:r>
            <a:r>
              <a:rPr lang="en-IN" dirty="0" err="1" smtClean="0"/>
              <a:t>trasition</a:t>
            </a:r>
            <a:r>
              <a:rPr lang="en-IN" dirty="0" smtClean="0"/>
              <a:t> years before the date of final episode of  menstrual flow. </a:t>
            </a:r>
          </a:p>
          <a:p>
            <a:pPr algn="just"/>
            <a:r>
              <a:rPr lang="en-IN" dirty="0" smtClean="0"/>
              <a:t>The menopause transition typically begins between 40 and 50- years of age. The duration of </a:t>
            </a:r>
            <a:r>
              <a:rPr lang="en-IN" dirty="0" err="1" smtClean="0"/>
              <a:t>perimenopause</a:t>
            </a:r>
            <a:r>
              <a:rPr lang="en-IN" dirty="0" smtClean="0"/>
              <a:t> may be for up to 8 years. </a:t>
            </a:r>
          </a:p>
          <a:p>
            <a:pPr algn="just"/>
            <a:r>
              <a:rPr lang="en-IN" dirty="0" smtClean="0"/>
              <a:t>During this period the women often have changing menstrual cycles, hot flashes, problems of sleep. Symptoms can be mild to unbearable and can interfere with daily activity. It is different for each women and usually lasts for about 5 </a:t>
            </a:r>
            <a:r>
              <a:rPr lang="en-IN" smtClean="0"/>
              <a:t>years.</a:t>
            </a:r>
            <a:endParaRPr lang="en-IN" dirty="0" smtClean="0"/>
          </a:p>
        </p:txBody>
      </p:sp>
    </p:spTree>
    <p:extLst>
      <p:ext uri="{BB962C8B-B14F-4D97-AF65-F5344CB8AC3E}">
        <p14:creationId xmlns:p14="http://schemas.microsoft.com/office/powerpoint/2010/main" val="382910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u="sng" dirty="0" smtClean="0">
                <a:solidFill>
                  <a:srgbClr val="FF0000"/>
                </a:solidFill>
                <a:effectLst>
                  <a:outerShdw blurRad="38100" dist="38100" dir="2700000" algn="tl">
                    <a:srgbClr val="000000">
                      <a:alpha val="43137"/>
                    </a:srgbClr>
                  </a:outerShdw>
                </a:effectLst>
              </a:rPr>
              <a:t>REPRODUCTIVE ENDOCRINE DISORDERS</a:t>
            </a:r>
            <a:endParaRPr lang="en-IN"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IN" dirty="0" smtClean="0"/>
              <a:t>HYPOGONAISM</a:t>
            </a:r>
          </a:p>
          <a:p>
            <a:r>
              <a:rPr lang="en-IN" dirty="0" smtClean="0"/>
              <a:t>ERECTILE DYSFUNCTION</a:t>
            </a:r>
          </a:p>
          <a:p>
            <a:r>
              <a:rPr lang="en-IN" dirty="0" smtClean="0"/>
              <a:t>GYNAECOMASTIA</a:t>
            </a:r>
          </a:p>
          <a:p>
            <a:r>
              <a:rPr lang="en-IN" dirty="0" smtClean="0"/>
              <a:t>POLYCYSTIC OVARY SYNDROME (PCOS)</a:t>
            </a:r>
          </a:p>
          <a:p>
            <a:r>
              <a:rPr lang="en-IN" dirty="0" smtClean="0"/>
              <a:t>HIRSUTISM</a:t>
            </a:r>
          </a:p>
          <a:p>
            <a:r>
              <a:rPr lang="en-IN" dirty="0" smtClean="0"/>
              <a:t>PERIMENOPAUSE</a:t>
            </a:r>
            <a:endParaRPr lang="en-IN" dirty="0"/>
          </a:p>
        </p:txBody>
      </p:sp>
    </p:spTree>
    <p:extLst>
      <p:ext uri="{BB962C8B-B14F-4D97-AF65-F5344CB8AC3E}">
        <p14:creationId xmlns:p14="http://schemas.microsoft.com/office/powerpoint/2010/main" val="130757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1.HYPOGONADISM</a:t>
            </a:r>
            <a:endParaRPr lang="en-IN" dirty="0">
              <a:solidFill>
                <a:srgbClr val="FF0000"/>
              </a:solidFill>
            </a:endParaRPr>
          </a:p>
        </p:txBody>
      </p:sp>
      <p:sp>
        <p:nvSpPr>
          <p:cNvPr id="3" name="Content Placeholder 2"/>
          <p:cNvSpPr>
            <a:spLocks noGrp="1"/>
          </p:cNvSpPr>
          <p:nvPr>
            <p:ph idx="1"/>
          </p:nvPr>
        </p:nvSpPr>
        <p:spPr/>
        <p:txBody>
          <a:bodyPr>
            <a:normAutofit/>
          </a:bodyPr>
          <a:lstStyle/>
          <a:p>
            <a:pPr algn="just"/>
            <a:r>
              <a:rPr lang="en-IN" sz="2000"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Hypogonadism</a:t>
            </a:r>
            <a:r>
              <a:rPr lang="en-IN" sz="2000"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means diminished functional activity of the gonads </a:t>
            </a:r>
            <a:r>
              <a:rPr lang="en-IN" sz="2000" dirty="0" err="1" smtClean="0">
                <a:latin typeface="Arial" panose="020B0604020202020204" pitchFamily="34" charset="0"/>
                <a:cs typeface="Arial" panose="020B0604020202020204" pitchFamily="34" charset="0"/>
              </a:rPr>
              <a:t>i.e</a:t>
            </a:r>
            <a:r>
              <a:rPr lang="en-IN" sz="2000" dirty="0" smtClean="0">
                <a:latin typeface="Arial" panose="020B0604020202020204" pitchFamily="34" charset="0"/>
                <a:cs typeface="Arial" panose="020B0604020202020204" pitchFamily="34" charset="0"/>
              </a:rPr>
              <a:t> testis or ovaries that may result in diminished production of sex hormones. </a:t>
            </a:r>
          </a:p>
          <a:p>
            <a:pPr algn="just"/>
            <a:r>
              <a:rPr lang="en-IN" sz="2000" dirty="0" smtClean="0">
                <a:latin typeface="Arial" panose="020B0604020202020204" pitchFamily="34" charset="0"/>
                <a:cs typeface="Arial" panose="020B0604020202020204" pitchFamily="34" charset="0"/>
              </a:rPr>
              <a:t>Low androgen i.e. </a:t>
            </a:r>
            <a:r>
              <a:rPr lang="en-IN" sz="2000" dirty="0" err="1" smtClean="0">
                <a:latin typeface="Arial" panose="020B0604020202020204" pitchFamily="34" charset="0"/>
                <a:cs typeface="Arial" panose="020B0604020202020204" pitchFamily="34" charset="0"/>
              </a:rPr>
              <a:t>testeosterone</a:t>
            </a:r>
            <a:r>
              <a:rPr lang="en-IN" sz="2000" dirty="0" smtClean="0">
                <a:latin typeface="Arial" panose="020B0604020202020204" pitchFamily="34" charset="0"/>
                <a:cs typeface="Arial" panose="020B0604020202020204" pitchFamily="34" charset="0"/>
              </a:rPr>
              <a:t> levels are referred to as </a:t>
            </a:r>
            <a:r>
              <a:rPr lang="en-IN" sz="2000" dirty="0" err="1" smtClean="0">
                <a:latin typeface="Arial" panose="020B0604020202020204" pitchFamily="34" charset="0"/>
                <a:cs typeface="Arial" panose="020B0604020202020204" pitchFamily="34" charset="0"/>
              </a:rPr>
              <a:t>hypoandrogenism</a:t>
            </a:r>
            <a:r>
              <a:rPr lang="en-IN" sz="2000" dirty="0" smtClean="0">
                <a:latin typeface="Arial" panose="020B0604020202020204" pitchFamily="34" charset="0"/>
                <a:cs typeface="Arial" panose="020B0604020202020204" pitchFamily="34" charset="0"/>
              </a:rPr>
              <a:t> and low </a:t>
            </a:r>
            <a:r>
              <a:rPr lang="en-IN" sz="2000" dirty="0" err="1" smtClean="0">
                <a:latin typeface="Arial" panose="020B0604020202020204" pitchFamily="34" charset="0"/>
                <a:cs typeface="Arial" panose="020B0604020202020204" pitchFamily="34" charset="0"/>
              </a:rPr>
              <a:t>estrogen</a:t>
            </a:r>
            <a:r>
              <a:rPr lang="en-IN" sz="2000" dirty="0" smtClean="0">
                <a:latin typeface="Arial" panose="020B0604020202020204" pitchFamily="34" charset="0"/>
                <a:cs typeface="Arial" panose="020B0604020202020204" pitchFamily="34" charset="0"/>
              </a:rPr>
              <a:t> e.g. </a:t>
            </a:r>
            <a:r>
              <a:rPr lang="en-IN" sz="2000" dirty="0" err="1" smtClean="0">
                <a:latin typeface="Arial" panose="020B0604020202020204" pitchFamily="34" charset="0"/>
                <a:cs typeface="Arial" panose="020B0604020202020204" pitchFamily="34" charset="0"/>
              </a:rPr>
              <a:t>estradiol</a:t>
            </a:r>
            <a:r>
              <a:rPr lang="en-IN" sz="2000" dirty="0" smtClean="0">
                <a:latin typeface="Arial" panose="020B0604020202020204" pitchFamily="34" charset="0"/>
                <a:cs typeface="Arial" panose="020B0604020202020204" pitchFamily="34" charset="0"/>
              </a:rPr>
              <a:t> as </a:t>
            </a:r>
            <a:r>
              <a:rPr lang="en-IN" sz="2000" dirty="0" err="1" smtClean="0">
                <a:latin typeface="Arial" panose="020B0604020202020204" pitchFamily="34" charset="0"/>
                <a:cs typeface="Arial" panose="020B0604020202020204" pitchFamily="34" charset="0"/>
              </a:rPr>
              <a:t>hypoandrogenism</a:t>
            </a:r>
            <a:r>
              <a:rPr lang="en-IN" sz="2000" dirty="0" smtClean="0">
                <a:latin typeface="Arial" panose="020B0604020202020204" pitchFamily="34" charset="0"/>
                <a:cs typeface="Arial" panose="020B0604020202020204" pitchFamily="34" charset="0"/>
              </a:rPr>
              <a:t>. These are responsible for the observed signs and symptoms .</a:t>
            </a:r>
          </a:p>
          <a:p>
            <a:pPr algn="just"/>
            <a:endParaRPr lang="en-IN" sz="2000" dirty="0">
              <a:latin typeface="Arial" panose="020B0604020202020204" pitchFamily="34" charset="0"/>
              <a:cs typeface="Arial" panose="020B0604020202020204" pitchFamily="34" charset="0"/>
            </a:endParaRPr>
          </a:p>
          <a:p>
            <a:pPr algn="just"/>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5700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2800" dirty="0" smtClean="0">
                <a:solidFill>
                  <a:srgbClr val="FF0000"/>
                </a:solidFill>
                <a:effectLst>
                  <a:outerShdw blurRad="38100" dist="38100" dir="2700000" algn="tl">
                    <a:srgbClr val="000000">
                      <a:alpha val="43137"/>
                    </a:srgbClr>
                  </a:outerShdw>
                </a:effectLst>
              </a:rPr>
              <a:t>Signs and Symptoms of </a:t>
            </a:r>
            <a:r>
              <a:rPr lang="en-IN" sz="2800" dirty="0" err="1" smtClean="0">
                <a:solidFill>
                  <a:srgbClr val="FF0000"/>
                </a:solidFill>
                <a:effectLst>
                  <a:outerShdw blurRad="38100" dist="38100" dir="2700000" algn="tl">
                    <a:srgbClr val="000000">
                      <a:alpha val="43137"/>
                    </a:srgbClr>
                  </a:outerShdw>
                </a:effectLst>
              </a:rPr>
              <a:t>Hypogonadism</a:t>
            </a:r>
            <a:endParaRPr lang="en-IN" sz="28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IN" dirty="0" smtClean="0"/>
              <a:t>Women with </a:t>
            </a:r>
            <a:r>
              <a:rPr lang="en-IN" dirty="0" err="1" smtClean="0"/>
              <a:t>hypogonadism</a:t>
            </a:r>
            <a:r>
              <a:rPr lang="en-IN" dirty="0" smtClean="0"/>
              <a:t> do not begin menstruating and it may affect their height and breast development. Onset in women after puberty causes cessation of menstruation, lowered libido, loss of body hair and hot flashes. </a:t>
            </a:r>
          </a:p>
          <a:p>
            <a:r>
              <a:rPr lang="en-IN" dirty="0" smtClean="0"/>
              <a:t>In males it cause  impaired muscle and body hair, decreased height, erectile dysfunction and sexual difficulties. </a:t>
            </a:r>
          </a:p>
          <a:p>
            <a:r>
              <a:rPr lang="en-IN" dirty="0" smtClean="0"/>
              <a:t>Signs and symptoms of </a:t>
            </a:r>
            <a:r>
              <a:rPr lang="en-IN" dirty="0" err="1" smtClean="0"/>
              <a:t>hypogonadism</a:t>
            </a:r>
            <a:r>
              <a:rPr lang="en-IN" dirty="0" smtClean="0"/>
              <a:t> may involve headache, impaired vision, double vision, discharge from breast and symptoms caused by other hormones. </a:t>
            </a:r>
            <a:endParaRPr lang="en-IN" dirty="0"/>
          </a:p>
        </p:txBody>
      </p:sp>
    </p:spTree>
    <p:extLst>
      <p:ext uri="{BB962C8B-B14F-4D97-AF65-F5344CB8AC3E}">
        <p14:creationId xmlns:p14="http://schemas.microsoft.com/office/powerpoint/2010/main" val="1377018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2. Erectile Dysfunction</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solidFill>
                  <a:srgbClr val="FF0000"/>
                </a:solidFill>
              </a:rPr>
              <a:t>It is also known as Impotence. </a:t>
            </a:r>
          </a:p>
          <a:p>
            <a:r>
              <a:rPr lang="en-IN" dirty="0" smtClean="0"/>
              <a:t>It is a type of sexual dysfunction characterized by inability to develop or maintain an erection of penis during sexual activity. ED can have psychological consequences as it can be tied to relationship difficulties and self image.</a:t>
            </a:r>
          </a:p>
          <a:p>
            <a:r>
              <a:rPr lang="en-IN" dirty="0" smtClean="0"/>
              <a:t>A physical cause an be identified in about 80% of cases. These include cardiovascular disease, diabetes, neurological problems and drug side effects.</a:t>
            </a:r>
            <a:endParaRPr lang="en-IN" dirty="0"/>
          </a:p>
        </p:txBody>
      </p:sp>
    </p:spTree>
    <p:extLst>
      <p:ext uri="{BB962C8B-B14F-4D97-AF65-F5344CB8AC3E}">
        <p14:creationId xmlns:p14="http://schemas.microsoft.com/office/powerpoint/2010/main" val="3878729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Signs and Symptoms of ED</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ED is characterized by regular or repeated inability to achieve or maintain erection of sufficient rigidity to accomplish sexual activity. It is defined as persistent or recurrent inability to achieve and maintain a erection of sufficient rigidity to permit normal sexual activity for at least 3 months.</a:t>
            </a:r>
            <a:endParaRPr lang="en-IN" dirty="0"/>
          </a:p>
        </p:txBody>
      </p:sp>
    </p:spTree>
    <p:extLst>
      <p:ext uri="{BB962C8B-B14F-4D97-AF65-F5344CB8AC3E}">
        <p14:creationId xmlns:p14="http://schemas.microsoft.com/office/powerpoint/2010/main" val="1247679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Causes</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Certain Drugs</a:t>
            </a:r>
          </a:p>
          <a:p>
            <a:r>
              <a:rPr lang="en-IN" dirty="0" smtClean="0"/>
              <a:t>Neurogenic Disorders</a:t>
            </a:r>
          </a:p>
          <a:p>
            <a:r>
              <a:rPr lang="en-IN" dirty="0" smtClean="0"/>
              <a:t>Psychological causes</a:t>
            </a:r>
          </a:p>
          <a:p>
            <a:r>
              <a:rPr lang="en-IN" dirty="0" smtClean="0"/>
              <a:t>Performance anxiety</a:t>
            </a:r>
          </a:p>
          <a:p>
            <a:r>
              <a:rPr lang="en-IN" dirty="0" smtClean="0"/>
              <a:t>Stress</a:t>
            </a:r>
          </a:p>
          <a:p>
            <a:r>
              <a:rPr lang="en-IN" dirty="0" smtClean="0"/>
              <a:t>Mental disorders</a:t>
            </a:r>
          </a:p>
          <a:p>
            <a:r>
              <a:rPr lang="en-IN" dirty="0" smtClean="0"/>
              <a:t>Surgery </a:t>
            </a:r>
          </a:p>
          <a:p>
            <a:r>
              <a:rPr lang="en-IN" dirty="0" smtClean="0"/>
              <a:t>Ageing</a:t>
            </a:r>
            <a:endParaRPr lang="en-IN" dirty="0"/>
          </a:p>
        </p:txBody>
      </p:sp>
    </p:spTree>
    <p:extLst>
      <p:ext uri="{BB962C8B-B14F-4D97-AF65-F5344CB8AC3E}">
        <p14:creationId xmlns:p14="http://schemas.microsoft.com/office/powerpoint/2010/main" val="2726323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3. </a:t>
            </a:r>
            <a:r>
              <a:rPr lang="en-IN" dirty="0" err="1" smtClean="0">
                <a:solidFill>
                  <a:srgbClr val="FF0000"/>
                </a:solidFill>
              </a:rPr>
              <a:t>Gynacomastia</a:t>
            </a:r>
            <a:endParaRPr lang="en-IN" dirty="0">
              <a:solidFill>
                <a:srgbClr val="FF0000"/>
              </a:solidFill>
            </a:endParaRPr>
          </a:p>
        </p:txBody>
      </p:sp>
      <p:sp>
        <p:nvSpPr>
          <p:cNvPr id="3" name="Content Placeholder 2"/>
          <p:cNvSpPr>
            <a:spLocks noGrp="1"/>
          </p:cNvSpPr>
          <p:nvPr>
            <p:ph idx="1"/>
          </p:nvPr>
        </p:nvSpPr>
        <p:spPr/>
        <p:txBody>
          <a:bodyPr/>
          <a:lstStyle/>
          <a:p>
            <a:pPr algn="just"/>
            <a:r>
              <a:rPr lang="en-IN" dirty="0" err="1" smtClean="0"/>
              <a:t>Gynaecomastia</a:t>
            </a:r>
            <a:r>
              <a:rPr lang="en-IN" dirty="0" smtClean="0"/>
              <a:t> is an endocrine system disorder in which a non cancerous increase in the size of male breast tissue. </a:t>
            </a:r>
          </a:p>
          <a:p>
            <a:pPr algn="just"/>
            <a:r>
              <a:rPr lang="en-IN" dirty="0" smtClean="0"/>
              <a:t>The development of </a:t>
            </a:r>
            <a:r>
              <a:rPr lang="en-IN" dirty="0" err="1" smtClean="0"/>
              <a:t>Gynaecomastia</a:t>
            </a:r>
            <a:r>
              <a:rPr lang="en-IN" dirty="0" smtClean="0"/>
              <a:t> is usually associated with benign pubertal changes. However 75% of pubertal </a:t>
            </a:r>
            <a:r>
              <a:rPr lang="en-IN" dirty="0" err="1" smtClean="0"/>
              <a:t>gynaecomastia</a:t>
            </a:r>
            <a:r>
              <a:rPr lang="en-IN" dirty="0" smtClean="0"/>
              <a:t> cases resolve within two years of onset without treatment. </a:t>
            </a:r>
          </a:p>
          <a:p>
            <a:pPr algn="just"/>
            <a:r>
              <a:rPr lang="en-IN" dirty="0" smtClean="0"/>
              <a:t>The pathologic causes of </a:t>
            </a:r>
            <a:r>
              <a:rPr lang="en-IN" dirty="0" err="1" smtClean="0"/>
              <a:t>gynaecomstia</a:t>
            </a:r>
            <a:r>
              <a:rPr lang="en-IN" dirty="0" smtClean="0"/>
              <a:t> are diverse and may include </a:t>
            </a:r>
            <a:r>
              <a:rPr lang="en-IN" dirty="0" err="1" smtClean="0"/>
              <a:t>klinefelters</a:t>
            </a:r>
            <a:r>
              <a:rPr lang="en-IN" dirty="0" smtClean="0"/>
              <a:t> syndrome, certain cancers, endocrine disorders, metabolic dysfunction, various medications or may occur due to a natural decline in </a:t>
            </a:r>
            <a:r>
              <a:rPr lang="en-IN" dirty="0" err="1" smtClean="0"/>
              <a:t>testestosterone</a:t>
            </a:r>
            <a:r>
              <a:rPr lang="en-IN" dirty="0" smtClean="0"/>
              <a:t> production.. </a:t>
            </a:r>
            <a:endParaRPr lang="en-IN" dirty="0"/>
          </a:p>
        </p:txBody>
      </p:sp>
    </p:spTree>
    <p:extLst>
      <p:ext uri="{BB962C8B-B14F-4D97-AF65-F5344CB8AC3E}">
        <p14:creationId xmlns:p14="http://schemas.microsoft.com/office/powerpoint/2010/main" val="2875328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Causes</a:t>
            </a:r>
            <a:r>
              <a:rPr lang="en-IN" dirty="0" smtClean="0"/>
              <a:t> </a:t>
            </a:r>
            <a:endParaRPr lang="en-IN" dirty="0"/>
          </a:p>
        </p:txBody>
      </p:sp>
      <p:sp>
        <p:nvSpPr>
          <p:cNvPr id="3" name="Content Placeholder 2"/>
          <p:cNvSpPr>
            <a:spLocks noGrp="1"/>
          </p:cNvSpPr>
          <p:nvPr>
            <p:ph idx="1"/>
          </p:nvPr>
        </p:nvSpPr>
        <p:spPr/>
        <p:txBody>
          <a:bodyPr/>
          <a:lstStyle/>
          <a:p>
            <a:r>
              <a:rPr lang="en-IN" dirty="0" smtClean="0"/>
              <a:t>It is thought to be caused by an altered ratio of </a:t>
            </a:r>
            <a:r>
              <a:rPr lang="en-IN" dirty="0" err="1" smtClean="0"/>
              <a:t>estrogen</a:t>
            </a:r>
            <a:r>
              <a:rPr lang="en-IN" dirty="0" smtClean="0"/>
              <a:t>  to androgens mediated by an increase in </a:t>
            </a:r>
            <a:r>
              <a:rPr lang="en-IN" dirty="0" err="1" smtClean="0"/>
              <a:t>estrogen</a:t>
            </a:r>
            <a:r>
              <a:rPr lang="en-IN" dirty="0" smtClean="0"/>
              <a:t> production, a decrease in androgen production or a combination of these two factors.</a:t>
            </a:r>
          </a:p>
          <a:p>
            <a:r>
              <a:rPr lang="en-IN" dirty="0" err="1"/>
              <a:t>Gynaecomastia</a:t>
            </a:r>
            <a:r>
              <a:rPr lang="en-IN" dirty="0"/>
              <a:t> in adolescents usually starts between the ages of 10 and 12 and commo</a:t>
            </a:r>
            <a:r>
              <a:rPr lang="en-IN" dirty="0" smtClean="0"/>
              <a:t>nly goes away after 18 months. </a:t>
            </a:r>
            <a:endParaRPr lang="en-IN" dirty="0"/>
          </a:p>
        </p:txBody>
      </p:sp>
    </p:spTree>
    <p:extLst>
      <p:ext uri="{BB962C8B-B14F-4D97-AF65-F5344CB8AC3E}">
        <p14:creationId xmlns:p14="http://schemas.microsoft.com/office/powerpoint/2010/main" val="1618048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TotalTime>
  <Words>827</Words>
  <Application>Microsoft Office PowerPoint</Application>
  <PresentationFormat>Widescreen</PresentationFormat>
  <Paragraphs>61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REPRODUCTIVE ENDOCRINE DISORDERS</vt:lpstr>
      <vt:lpstr>REPRODUCTIVE ENDOCRINE DISORDERS</vt:lpstr>
      <vt:lpstr>1.HYPOGONADISM</vt:lpstr>
      <vt:lpstr>Signs and Symptoms of Hypogonadism</vt:lpstr>
      <vt:lpstr>2. Erectile Dysfunction</vt:lpstr>
      <vt:lpstr>Signs and Symptoms of ED</vt:lpstr>
      <vt:lpstr>Causes</vt:lpstr>
      <vt:lpstr>3. Gynacomastia</vt:lpstr>
      <vt:lpstr>Causes </vt:lpstr>
      <vt:lpstr>4. Polycystic Ovary Syndrome (PCOS)</vt:lpstr>
      <vt:lpstr>PCOS - Symptoms</vt:lpstr>
      <vt:lpstr>Causes </vt:lpstr>
      <vt:lpstr>5. Hirsutism</vt:lpstr>
      <vt:lpstr>Signs and Symptoms of Hirsutism</vt:lpstr>
      <vt:lpstr>Causes</vt:lpstr>
      <vt:lpstr>6. Perimenopause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REPRODUCTIVE ENDOCRINE DISORDERS</dc:title>
  <dc:creator>ACS</dc:creator>
  <cp:lastModifiedBy>ACS</cp:lastModifiedBy>
  <cp:revision>9</cp:revision>
  <dcterms:created xsi:type="dcterms:W3CDTF">2024-01-15T04:55:09Z</dcterms:created>
  <dcterms:modified xsi:type="dcterms:W3CDTF">2024-01-15T05:54:55Z</dcterms:modified>
</cp:coreProperties>
</file>