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5CA51D-25A5-4594-A40A-871C462F944C}">
          <p14:sldIdLst>
            <p14:sldId id="256"/>
            <p14:sldId id="260"/>
            <p14:sldId id="257"/>
            <p14:sldId id="258"/>
            <p14:sldId id="259"/>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1/15/2024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1839778"/>
          </a:xfrm>
        </p:spPr>
        <p:txBody>
          <a:bodyPr/>
          <a:lstStyle/>
          <a:p>
            <a:r>
              <a:rPr lang="en-US" dirty="0" smtClean="0"/>
              <a:t>Genetics and evolution</a:t>
            </a:r>
            <a:endParaRPr lang="en-IN" dirty="0"/>
          </a:p>
        </p:txBody>
      </p:sp>
      <p:sp>
        <p:nvSpPr>
          <p:cNvPr id="3" name="Subtitle 2"/>
          <p:cNvSpPr>
            <a:spLocks noGrp="1"/>
          </p:cNvSpPr>
          <p:nvPr>
            <p:ph type="subTitle" idx="1"/>
          </p:nvPr>
        </p:nvSpPr>
        <p:spPr>
          <a:xfrm>
            <a:off x="1725769" y="2962141"/>
            <a:ext cx="8870962" cy="2807594"/>
          </a:xfrm>
        </p:spPr>
        <p:txBody>
          <a:bodyPr>
            <a:normAutofit fontScale="70000" lnSpcReduction="20000"/>
          </a:bodyPr>
          <a:lstStyle/>
          <a:p>
            <a:r>
              <a:rPr lang="en-US" sz="7000" b="1" dirty="0" smtClean="0">
                <a:solidFill>
                  <a:srgbClr val="FF0000"/>
                </a:solidFill>
              </a:rPr>
              <a:t>Sex Linked Inheritance</a:t>
            </a:r>
          </a:p>
          <a:p>
            <a:r>
              <a:rPr lang="en-US" sz="4000" b="1" dirty="0" err="1" smtClean="0">
                <a:solidFill>
                  <a:schemeClr val="accent4">
                    <a:lumMod val="75000"/>
                  </a:schemeClr>
                </a:solidFill>
                <a:effectLst/>
                <a:latin typeface="+mj-lt"/>
              </a:rPr>
              <a:t>Dr.Shashikant</a:t>
            </a:r>
            <a:r>
              <a:rPr lang="en-US" sz="4000" b="1" dirty="0" smtClean="0">
                <a:solidFill>
                  <a:schemeClr val="accent4">
                    <a:lumMod val="75000"/>
                  </a:schemeClr>
                </a:solidFill>
                <a:effectLst/>
                <a:latin typeface="+mj-lt"/>
              </a:rPr>
              <a:t> </a:t>
            </a:r>
            <a:r>
              <a:rPr lang="en-US" sz="4000" b="1" dirty="0" err="1" smtClean="0">
                <a:solidFill>
                  <a:schemeClr val="accent4">
                    <a:lumMod val="75000"/>
                  </a:schemeClr>
                </a:solidFill>
                <a:effectLst/>
                <a:latin typeface="+mj-lt"/>
              </a:rPr>
              <a:t>R.Sitre</a:t>
            </a:r>
            <a:endParaRPr lang="en-US" sz="4000" b="1" dirty="0" smtClean="0">
              <a:solidFill>
                <a:schemeClr val="accent4">
                  <a:lumMod val="75000"/>
                </a:schemeClr>
              </a:solidFill>
              <a:effectLst/>
              <a:latin typeface="+mj-lt"/>
            </a:endParaRPr>
          </a:p>
          <a:p>
            <a:r>
              <a:rPr lang="en-US" b="1" dirty="0" smtClean="0">
                <a:solidFill>
                  <a:srgbClr val="00B0F0"/>
                </a:solidFill>
              </a:rPr>
              <a:t>Assistant Professor</a:t>
            </a:r>
          </a:p>
          <a:p>
            <a:r>
              <a:rPr lang="en-US" b="1" dirty="0" smtClean="0">
                <a:solidFill>
                  <a:srgbClr val="00B0F0"/>
                </a:solidFill>
              </a:rPr>
              <a:t>Department of Zoology</a:t>
            </a:r>
          </a:p>
          <a:p>
            <a:r>
              <a:rPr lang="en-US" b="1" dirty="0" err="1" smtClean="0">
                <a:solidFill>
                  <a:srgbClr val="00B0F0"/>
                </a:solidFill>
              </a:rPr>
              <a:t>Nilkanthrao</a:t>
            </a:r>
            <a:r>
              <a:rPr lang="en-US" b="1" dirty="0" smtClean="0">
                <a:solidFill>
                  <a:srgbClr val="00B0F0"/>
                </a:solidFill>
              </a:rPr>
              <a:t> </a:t>
            </a:r>
            <a:r>
              <a:rPr lang="en-US" b="1" dirty="0" err="1" smtClean="0">
                <a:solidFill>
                  <a:srgbClr val="00B0F0"/>
                </a:solidFill>
              </a:rPr>
              <a:t>Shinde</a:t>
            </a:r>
            <a:r>
              <a:rPr lang="en-US" b="1" dirty="0" smtClean="0">
                <a:solidFill>
                  <a:srgbClr val="00B0F0"/>
                </a:solidFill>
              </a:rPr>
              <a:t> Science and Arts college, </a:t>
            </a:r>
            <a:r>
              <a:rPr lang="en-US" b="1" dirty="0" err="1" smtClean="0">
                <a:solidFill>
                  <a:srgbClr val="00B0F0"/>
                </a:solidFill>
              </a:rPr>
              <a:t>Bhadrawati</a:t>
            </a:r>
            <a:r>
              <a:rPr lang="en-US" b="1" dirty="0" smtClean="0">
                <a:solidFill>
                  <a:srgbClr val="00B0F0"/>
                </a:solidFill>
              </a:rPr>
              <a:t> </a:t>
            </a:r>
            <a:r>
              <a:rPr lang="en-US" b="1" dirty="0" err="1" smtClean="0">
                <a:solidFill>
                  <a:srgbClr val="00B0F0"/>
                </a:solidFill>
              </a:rPr>
              <a:t>Dist.Chandrapur</a:t>
            </a:r>
            <a:r>
              <a:rPr lang="en-US" b="1" dirty="0" smtClean="0">
                <a:solidFill>
                  <a:srgbClr val="00B0F0"/>
                </a:solidFill>
              </a:rPr>
              <a:t> </a:t>
            </a:r>
            <a:endParaRPr lang="en-IN" b="1" dirty="0">
              <a:solidFill>
                <a:srgbClr val="00B0F0"/>
              </a:solidFill>
            </a:endParaRPr>
          </a:p>
        </p:txBody>
      </p:sp>
    </p:spTree>
    <p:extLst>
      <p:ext uri="{BB962C8B-B14F-4D97-AF65-F5344CB8AC3E}">
        <p14:creationId xmlns:p14="http://schemas.microsoft.com/office/powerpoint/2010/main" val="3184399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Sex Linked Inheritance</a:t>
            </a:r>
            <a:endParaRPr lang="en-IN"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dirty="0" smtClean="0"/>
              <a:t>All individuals possess </a:t>
            </a:r>
            <a:r>
              <a:rPr lang="en-IN" dirty="0" smtClean="0">
                <a:solidFill>
                  <a:srgbClr val="FF0000"/>
                </a:solidFill>
              </a:rPr>
              <a:t>one pair of sex chromosomes</a:t>
            </a:r>
            <a:r>
              <a:rPr lang="en-IN" dirty="0" smtClean="0"/>
              <a:t>. In majority of cases these are represented by X and Y chromosomes. These are primarily concerned with the determination of sex </a:t>
            </a:r>
            <a:r>
              <a:rPr lang="en-IN" dirty="0" smtClean="0">
                <a:solidFill>
                  <a:srgbClr val="FF0000"/>
                </a:solidFill>
              </a:rPr>
              <a:t>but these do carry some genes for other body characters</a:t>
            </a:r>
            <a:r>
              <a:rPr lang="en-IN" dirty="0" smtClean="0"/>
              <a:t>. </a:t>
            </a:r>
            <a:r>
              <a:rPr lang="en-IN" sz="2400" i="1" dirty="0" smtClean="0">
                <a:solidFill>
                  <a:srgbClr val="00B0F0"/>
                </a:solidFill>
              </a:rPr>
              <a:t>Such body characters whose genes are located on the sex chromosomes and follow sex during inheritance are known as sex linked characters</a:t>
            </a:r>
            <a:r>
              <a:rPr lang="en-IN" dirty="0" smtClean="0"/>
              <a:t>. The genes governing the sex linked characters are called sex linked genes and their mode of inheritance is described as sex linked inheritance.</a:t>
            </a:r>
            <a:endParaRPr lang="en-IN" dirty="0"/>
          </a:p>
        </p:txBody>
      </p:sp>
    </p:spTree>
    <p:extLst>
      <p:ext uri="{BB962C8B-B14F-4D97-AF65-F5344CB8AC3E}">
        <p14:creationId xmlns:p14="http://schemas.microsoft.com/office/powerpoint/2010/main" val="271108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Types of Sex Linked genes</a:t>
            </a:r>
            <a:endParaRPr lang="en-IN" dirty="0">
              <a:solidFill>
                <a:srgbClr val="FF0000"/>
              </a:solidFill>
              <a:effectLst/>
            </a:endParaRPr>
          </a:p>
        </p:txBody>
      </p:sp>
      <p:sp>
        <p:nvSpPr>
          <p:cNvPr id="3" name="Content Placeholder 2"/>
          <p:cNvSpPr>
            <a:spLocks noGrp="1"/>
          </p:cNvSpPr>
          <p:nvPr>
            <p:ph idx="1"/>
          </p:nvPr>
        </p:nvSpPr>
        <p:spPr/>
        <p:txBody>
          <a:bodyPr/>
          <a:lstStyle/>
          <a:p>
            <a:r>
              <a:rPr lang="en-IN" i="1" dirty="0" smtClean="0">
                <a:solidFill>
                  <a:srgbClr val="FF0000"/>
                </a:solidFill>
              </a:rPr>
              <a:t>X linked Genes</a:t>
            </a:r>
          </a:p>
          <a:p>
            <a:r>
              <a:rPr lang="en-IN" i="1" dirty="0" smtClean="0">
                <a:solidFill>
                  <a:srgbClr val="FF0000"/>
                </a:solidFill>
              </a:rPr>
              <a:t>Y linked Genes</a:t>
            </a:r>
          </a:p>
          <a:p>
            <a:r>
              <a:rPr lang="en-IN" i="1" dirty="0" err="1" smtClean="0">
                <a:solidFill>
                  <a:srgbClr val="FF0000"/>
                </a:solidFill>
              </a:rPr>
              <a:t>Pseudoautosomal</a:t>
            </a:r>
            <a:r>
              <a:rPr lang="en-IN" i="1" dirty="0" smtClean="0">
                <a:solidFill>
                  <a:srgbClr val="FF0000"/>
                </a:solidFill>
              </a:rPr>
              <a:t> Genes</a:t>
            </a:r>
          </a:p>
          <a:p>
            <a:endParaRPr lang="en-IN" dirty="0"/>
          </a:p>
        </p:txBody>
      </p:sp>
    </p:spTree>
    <p:extLst>
      <p:ext uri="{BB962C8B-B14F-4D97-AF65-F5344CB8AC3E}">
        <p14:creationId xmlns:p14="http://schemas.microsoft.com/office/powerpoint/2010/main" val="2413678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X Linked genes</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Genes Located on X chromosomes are called X linked genes. </a:t>
            </a:r>
          </a:p>
          <a:p>
            <a:r>
              <a:rPr lang="en-IN" dirty="0" smtClean="0"/>
              <a:t>Such genes do not have alleles on Y chromosome. In man about 300 genes are x linked.</a:t>
            </a:r>
            <a:endParaRPr lang="en-IN" dirty="0"/>
          </a:p>
        </p:txBody>
      </p:sp>
    </p:spTree>
    <p:extLst>
      <p:ext uri="{BB962C8B-B14F-4D97-AF65-F5344CB8AC3E}">
        <p14:creationId xmlns:p14="http://schemas.microsoft.com/office/powerpoint/2010/main" val="2993456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Y linked Genes </a:t>
            </a:r>
            <a:r>
              <a:rPr lang="en-IN" dirty="0" smtClean="0"/>
              <a:t>or Holandric Genes </a:t>
            </a:r>
            <a:endParaRPr lang="en-IN" dirty="0"/>
          </a:p>
        </p:txBody>
      </p:sp>
      <p:sp>
        <p:nvSpPr>
          <p:cNvPr id="3" name="Content Placeholder 2"/>
          <p:cNvSpPr>
            <a:spLocks noGrp="1"/>
          </p:cNvSpPr>
          <p:nvPr>
            <p:ph idx="1"/>
          </p:nvPr>
        </p:nvSpPr>
        <p:spPr/>
        <p:txBody>
          <a:bodyPr/>
          <a:lstStyle/>
          <a:p>
            <a:r>
              <a:rPr lang="en-IN" dirty="0" smtClean="0"/>
              <a:t>Genes located on Y chromosomes are called Y linked genes or Holandric genes.</a:t>
            </a:r>
            <a:endParaRPr lang="en-IN" dirty="0"/>
          </a:p>
        </p:txBody>
      </p:sp>
    </p:spTree>
    <p:extLst>
      <p:ext uri="{BB962C8B-B14F-4D97-AF65-F5344CB8AC3E}">
        <p14:creationId xmlns:p14="http://schemas.microsoft.com/office/powerpoint/2010/main" val="346623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FF0000"/>
                </a:solidFill>
                <a:effectLst/>
              </a:rPr>
              <a:t>Pseudoautosomal</a:t>
            </a:r>
            <a:r>
              <a:rPr lang="en-IN" dirty="0" smtClean="0">
                <a:solidFill>
                  <a:srgbClr val="FF0000"/>
                </a:solidFill>
                <a:effectLst/>
              </a:rPr>
              <a:t> genes</a:t>
            </a:r>
            <a:endParaRPr lang="en-IN" dirty="0">
              <a:solidFill>
                <a:srgbClr val="FF0000"/>
              </a:solidFill>
              <a:effectLst/>
            </a:endParaRPr>
          </a:p>
        </p:txBody>
      </p:sp>
      <p:sp>
        <p:nvSpPr>
          <p:cNvPr id="3" name="Content Placeholder 2"/>
          <p:cNvSpPr>
            <a:spLocks noGrp="1"/>
          </p:cNvSpPr>
          <p:nvPr>
            <p:ph idx="1"/>
          </p:nvPr>
        </p:nvSpPr>
        <p:spPr/>
        <p:txBody>
          <a:bodyPr/>
          <a:lstStyle/>
          <a:p>
            <a:r>
              <a:rPr lang="en-IN" dirty="0" smtClean="0"/>
              <a:t>Some genes are found on X and Y chromosomes. These are called </a:t>
            </a:r>
            <a:r>
              <a:rPr lang="en-IN" dirty="0" err="1" smtClean="0"/>
              <a:t>pseudoautosomal</a:t>
            </a:r>
            <a:r>
              <a:rPr lang="en-IN" dirty="0" smtClean="0"/>
              <a:t> genes. These genes are present on homologous part of both x and y chromosomes. This homologous area is called as </a:t>
            </a:r>
            <a:r>
              <a:rPr lang="en-IN" dirty="0" err="1" smtClean="0"/>
              <a:t>pseudoautosomal</a:t>
            </a:r>
            <a:r>
              <a:rPr lang="en-IN" dirty="0" smtClean="0"/>
              <a:t> region. </a:t>
            </a:r>
            <a:endParaRPr lang="en-IN" dirty="0"/>
          </a:p>
        </p:txBody>
      </p:sp>
    </p:spTree>
    <p:extLst>
      <p:ext uri="{BB962C8B-B14F-4D97-AF65-F5344CB8AC3E}">
        <p14:creationId xmlns:p14="http://schemas.microsoft.com/office/powerpoint/2010/main" val="3085034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effectLst/>
              </a:rPr>
              <a:t>Sex Limited Genes</a:t>
            </a:r>
            <a:endParaRPr lang="en-IN" dirty="0">
              <a:solidFill>
                <a:srgbClr val="FF0000"/>
              </a:solidFill>
              <a:effectLst/>
            </a:endParaRPr>
          </a:p>
        </p:txBody>
      </p:sp>
      <p:sp>
        <p:nvSpPr>
          <p:cNvPr id="3" name="Content Placeholder 2"/>
          <p:cNvSpPr>
            <a:spLocks noGrp="1"/>
          </p:cNvSpPr>
          <p:nvPr>
            <p:ph idx="1"/>
          </p:nvPr>
        </p:nvSpPr>
        <p:spPr/>
        <p:txBody>
          <a:bodyPr/>
          <a:lstStyle/>
          <a:p>
            <a:pPr algn="just"/>
            <a:r>
              <a:rPr lang="en-IN" dirty="0" smtClean="0">
                <a:solidFill>
                  <a:srgbClr val="FF0000"/>
                </a:solidFill>
                <a:effectLst/>
              </a:rPr>
              <a:t>Sex limited genes </a:t>
            </a:r>
            <a:r>
              <a:rPr lang="en-IN" dirty="0" smtClean="0"/>
              <a:t>express themselves only in one of the two sexes never in both. This is because expression of certain genes strictly depends on the presence of specific sex hormone up to a certain level. These genes control the secondary sexual characters.</a:t>
            </a:r>
          </a:p>
          <a:p>
            <a:pPr algn="just"/>
            <a:r>
              <a:rPr lang="en-IN" dirty="0" smtClean="0"/>
              <a:t>Example – Development of breast and milk production in female, development of beard and hoarse voice in male. The expression of these characters are limited to one sex only, although their genes are present in both the sexes. Majority of genes controlling these characters are present on autosomes. </a:t>
            </a:r>
            <a:r>
              <a:rPr lang="en-IN" i="1" dirty="0" smtClean="0">
                <a:solidFill>
                  <a:srgbClr val="FF0000"/>
                </a:solidFill>
                <a:effectLst/>
              </a:rPr>
              <a:t>Abnormal secretion of male sex hormone in females causes growth of beard in females </a:t>
            </a:r>
            <a:r>
              <a:rPr lang="en-IN" dirty="0" smtClean="0"/>
              <a:t>.</a:t>
            </a:r>
            <a:endParaRPr lang="en-IN" dirty="0"/>
          </a:p>
        </p:txBody>
      </p:sp>
    </p:spTree>
    <p:extLst>
      <p:ext uri="{BB962C8B-B14F-4D97-AF65-F5344CB8AC3E}">
        <p14:creationId xmlns:p14="http://schemas.microsoft.com/office/powerpoint/2010/main" val="3569833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Sex Reversal in Hen</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Sex Reversal in Hen is also due to the control of sex hormone on genes. Both male and female birds differ in their plumage. In chickens females have short and straight feathers on neck and tail. Males have beautiful showy long and curved feathers.  </a:t>
            </a:r>
          </a:p>
          <a:p>
            <a:r>
              <a:rPr lang="en-IN" dirty="0" smtClean="0"/>
              <a:t>Plumage in chickens is produced by a pair of autosomal gens ( H and h). Gene H produced hen plumage and gene h produces cock plumage. But gene h cannot express in hen, it can express itself only in the absence of female sex hormone. Therefore its expression is limited to male sex only. For  this reason cock feathering is never seen in hen, although hen feathering is common in cocks.  Removal of testes in a hen feathered male (</a:t>
            </a:r>
            <a:r>
              <a:rPr lang="en-IN" dirty="0" err="1" smtClean="0"/>
              <a:t>Hh</a:t>
            </a:r>
            <a:r>
              <a:rPr lang="en-IN" dirty="0" smtClean="0"/>
              <a:t>) or removal of ovary from hen (</a:t>
            </a:r>
            <a:r>
              <a:rPr lang="en-IN" dirty="0" err="1" smtClean="0"/>
              <a:t>hh</a:t>
            </a:r>
            <a:r>
              <a:rPr lang="en-IN" dirty="0" smtClean="0"/>
              <a:t>) causes change in their feathering pattern. Both develop cock feathering. It shows that  H gene for feathering inhibits cock feathering </a:t>
            </a:r>
            <a:r>
              <a:rPr lang="en-IN" dirty="0" err="1" smtClean="0"/>
              <a:t>gne</a:t>
            </a:r>
            <a:r>
              <a:rPr lang="en-IN" dirty="0" smtClean="0"/>
              <a:t> in the presence of both male and female hormones.</a:t>
            </a:r>
            <a:endParaRPr lang="en-IN" dirty="0"/>
          </a:p>
        </p:txBody>
      </p:sp>
    </p:spTree>
    <p:extLst>
      <p:ext uri="{BB962C8B-B14F-4D97-AF65-F5344CB8AC3E}">
        <p14:creationId xmlns:p14="http://schemas.microsoft.com/office/powerpoint/2010/main" val="2720899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48</TotalTime>
  <Words>521</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Genetics and evolution</vt:lpstr>
      <vt:lpstr>Sex Linked Inheritance</vt:lpstr>
      <vt:lpstr>Types of Sex Linked genes</vt:lpstr>
      <vt:lpstr>X Linked genes</vt:lpstr>
      <vt:lpstr>Y linked Genes or Holandric Genes </vt:lpstr>
      <vt:lpstr>Pseudoautosomal genes</vt:lpstr>
      <vt:lpstr>Sex Limited Genes</vt:lpstr>
      <vt:lpstr>Sex Reversal in Hen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and evolution</dc:title>
  <dc:creator>ACS</dc:creator>
  <cp:lastModifiedBy>ACS</cp:lastModifiedBy>
  <cp:revision>13</cp:revision>
  <dcterms:created xsi:type="dcterms:W3CDTF">2024-01-08T08:23:56Z</dcterms:created>
  <dcterms:modified xsi:type="dcterms:W3CDTF">2024-01-15T09:25:07Z</dcterms:modified>
</cp:coreProperties>
</file>