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6" r:id="rId2"/>
    <p:sldId id="272" r:id="rId3"/>
    <p:sldId id="280" r:id="rId4"/>
    <p:sldId id="273" r:id="rId5"/>
    <p:sldId id="274" r:id="rId6"/>
    <p:sldId id="275" r:id="rId7"/>
    <p:sldId id="276" r:id="rId8"/>
    <p:sldId id="277" r:id="rId9"/>
    <p:sldId id="278" r:id="rId10"/>
    <p:sldId id="27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0613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90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80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57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7105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999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13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41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56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5842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5833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29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D0F256E3-347B-5997-E87A-DC6C32EAA07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61707" y="-1840868"/>
            <a:ext cx="9151786" cy="724538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7200" b="0" i="0" kern="1200" cap="all" spc="-100" baseline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defTabSz="914400" eaLnBrk="0" fontAlgn="base" hangingPunct="0">
              <a:spcAft>
                <a:spcPct val="0"/>
              </a:spcAft>
            </a:pPr>
            <a:r>
              <a:rPr lang="en-IN" altLang="en-US" sz="2800" b="1" u="sng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en-IN" altLang="en-US" sz="2800" b="1" u="sng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endParaRPr lang="en-IN" altLang="en-US" sz="2800" b="1" u="sng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 fontAlgn="auto">
              <a:spcAft>
                <a:spcPts val="0"/>
              </a:spcAft>
            </a:pPr>
            <a:r>
              <a:rPr lang="en-I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6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Crossing Over </a:t>
            </a:r>
            <a:br>
              <a:rPr lang="en-IN" sz="36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IN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B.Sc. I  Paper II  Zoology (CBCS)</a:t>
            </a:r>
            <a:br>
              <a:rPr lang="en-IN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I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DR.SHASHIKANR RAMRAO SITRE</a:t>
            </a:r>
            <a:br>
              <a:rPr lang="en-I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Text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  <a:br>
              <a:rPr lang="en-IN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Text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Text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Department of Zoology</a:t>
            </a:r>
            <a:br>
              <a:rPr lang="en-IN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Text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Text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N.S.Science</a:t>
            </a:r>
            <a:r>
              <a:rPr lang="en-IN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Text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Arts College, </a:t>
            </a:r>
            <a:r>
              <a:rPr lang="en-IN" sz="1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Text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Bhadrawati</a:t>
            </a:r>
            <a:r>
              <a:rPr lang="en-IN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Text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Text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Text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Text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800" b="1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695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Features of Crossing Over </a:t>
            </a:r>
            <a:endParaRPr lang="en-IN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two chromatids cross over</a:t>
            </a:r>
            <a:r>
              <a:rPr lang="en-IN" dirty="0" smtClean="0"/>
              <a:t> out of four, while the other two chromatids preserve their original constitution.</a:t>
            </a:r>
          </a:p>
          <a:p>
            <a:r>
              <a:rPr lang="en-IN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crossing over occurs between non-sister chromatids of the same chromosomes</a:t>
            </a:r>
            <a:r>
              <a:rPr lang="en-IN" dirty="0" smtClean="0"/>
              <a:t>. The two chromatids of the same chromosomes never exchange parts.</a:t>
            </a:r>
          </a:p>
          <a:p>
            <a:r>
              <a:rPr lang="en-IN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number of </a:t>
            </a:r>
            <a:r>
              <a:rPr lang="en-IN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chiasmata</a:t>
            </a:r>
            <a:r>
              <a:rPr lang="en-IN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 set of chromosomes depends upon the length of chromosomes</a:t>
            </a:r>
            <a:r>
              <a:rPr lang="en-IN" dirty="0" smtClean="0"/>
              <a:t>. The longer are the chromosomes, the greater is the number of </a:t>
            </a:r>
            <a:r>
              <a:rPr lang="en-IN" dirty="0" err="1" smtClean="0"/>
              <a:t>chiasmata</a:t>
            </a:r>
            <a:r>
              <a:rPr lang="en-IN" dirty="0" smtClean="0"/>
              <a:t>.</a:t>
            </a:r>
          </a:p>
          <a:p>
            <a:r>
              <a:rPr lang="en-IN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Chances of crossing over are more if the genes are located further apart</a:t>
            </a:r>
            <a:r>
              <a:rPr lang="en-IN" dirty="0" smtClean="0"/>
              <a:t>. The more is the distance between the genes, the greater is the opportunity of </a:t>
            </a:r>
            <a:r>
              <a:rPr lang="en-IN" dirty="0" err="1" smtClean="0"/>
              <a:t>chiasmata</a:t>
            </a:r>
            <a:r>
              <a:rPr lang="en-IN" dirty="0" smtClean="0"/>
              <a:t> formation.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5162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32F94047-92BC-3193-2D4F-153EF10CC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560" y="941294"/>
            <a:ext cx="9951639" cy="509374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Crossing Over may be defined as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….. </a:t>
            </a:r>
            <a:r>
              <a:rPr lang="en-US" sz="2000" dirty="0" smtClean="0"/>
              <a:t>the </a:t>
            </a:r>
            <a:r>
              <a:rPr lang="en-US" sz="2400" b="1" dirty="0" smtClean="0">
                <a:solidFill>
                  <a:srgbClr val="7030A0"/>
                </a:solidFill>
              </a:rPr>
              <a:t>recombination of linked genes </a:t>
            </a:r>
            <a:r>
              <a:rPr lang="en-US" sz="2000" dirty="0" smtClean="0"/>
              <a:t>brought about </a:t>
            </a: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result of interchange of corresponding parts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/>
              <a:t>between the  chromatids of a homologous pair of chromosomes ,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as to produce new combinations of old genes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7617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/>
              <a:t>The  </a:t>
            </a:r>
            <a:r>
              <a:rPr lang="en-US" sz="2400" b="1" dirty="0">
                <a:solidFill>
                  <a:srgbClr val="7030A0"/>
                </a:solidFill>
              </a:rPr>
              <a:t>chromatids in which crossing over has occurred</a:t>
            </a:r>
            <a:r>
              <a:rPr lang="en-US" sz="2400" dirty="0"/>
              <a:t>, have new combinations of genes and are called cross overs. </a:t>
            </a:r>
            <a:endParaRPr lang="en-US" sz="24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/>
              <a:t>According </a:t>
            </a:r>
            <a:r>
              <a:rPr lang="en-US" dirty="0"/>
              <a:t>to its occurrence in the germinal or somatic cells, following </a:t>
            </a: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types of cross over occurs </a:t>
            </a:r>
            <a:r>
              <a:rPr lang="en-US" dirty="0"/>
              <a:t>–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Germinal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meiotic cross over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Somatic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mitotic crossing over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14957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 smtClean="0"/>
              <a:t>1. Germinal Crossing Over</a:t>
            </a:r>
            <a:br>
              <a:rPr lang="en-IN" dirty="0" smtClean="0"/>
            </a:br>
            <a:r>
              <a:rPr lang="en-IN" sz="28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(Meiotic Crossing Over)</a:t>
            </a:r>
            <a:endParaRPr lang="en-IN" sz="28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Commonly crossing over </a:t>
            </a:r>
            <a:r>
              <a:rPr lang="en-IN" sz="2400" dirty="0" smtClean="0">
                <a:solidFill>
                  <a:srgbClr val="00B0F0"/>
                </a:solidFill>
              </a:rPr>
              <a:t>occurs only in the germinal cells </a:t>
            </a:r>
            <a:r>
              <a:rPr lang="en-IN" sz="2400" dirty="0" smtClean="0"/>
              <a:t>of reproductive organs during the process of gametogenesis which includes meiosis. This type of crossing over is called germinal or meiotic crossing over.</a:t>
            </a:r>
          </a:p>
          <a:p>
            <a:r>
              <a:rPr lang="en-IN" sz="2400" dirty="0" smtClean="0">
                <a:solidFill>
                  <a:srgbClr val="00B0F0"/>
                </a:solidFill>
              </a:rPr>
              <a:t>It is universal in the occurrence </a:t>
            </a:r>
            <a:r>
              <a:rPr lang="en-IN" sz="2400" dirty="0" smtClean="0"/>
              <a:t>and has great genetic significance.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105987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 smtClean="0">
                <a:solidFill>
                  <a:srgbClr val="00B0F0"/>
                </a:solidFill>
              </a:rPr>
              <a:t>2. Somatic Crossing Over </a:t>
            </a:r>
            <a:br>
              <a:rPr lang="en-IN" dirty="0" smtClean="0">
                <a:solidFill>
                  <a:srgbClr val="00B0F0"/>
                </a:solidFill>
              </a:rPr>
            </a:br>
            <a:r>
              <a:rPr lang="en-IN" sz="32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(Mitotic Crossing Over)</a:t>
            </a:r>
            <a:endParaRPr lang="en-IN" sz="32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/>
              <a:t>Sometimes </a:t>
            </a:r>
            <a:r>
              <a:rPr lang="en-IN" sz="2800" dirty="0" smtClean="0">
                <a:solidFill>
                  <a:srgbClr val="00B0F0"/>
                </a:solidFill>
              </a:rPr>
              <a:t>crossing over may occur during mitosis of somatic cells</a:t>
            </a:r>
            <a:r>
              <a:rPr lang="en-IN" sz="2800" dirty="0" smtClean="0"/>
              <a:t>. </a:t>
            </a:r>
          </a:p>
          <a:p>
            <a:r>
              <a:rPr lang="en-IN" sz="2800" dirty="0" smtClean="0">
                <a:solidFill>
                  <a:srgbClr val="FF0000"/>
                </a:solidFill>
              </a:rPr>
              <a:t>This type of crossing over occurs in rare cases</a:t>
            </a:r>
            <a:r>
              <a:rPr lang="en-IN" sz="2800" dirty="0" smtClean="0"/>
              <a:t>, has no genetic significance and is called somatic or meiotic crossing over.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162754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400" b="1" u="sng" dirty="0" smtClean="0">
                <a:solidFill>
                  <a:srgbClr val="7030A0"/>
                </a:solidFill>
              </a:rPr>
              <a:t>Mechanism of Crossing Over</a:t>
            </a:r>
            <a:endParaRPr lang="en-IN" sz="4400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en-IN" sz="2800" b="1" u="sng" dirty="0" smtClean="0">
                <a:solidFill>
                  <a:srgbClr val="7030A0"/>
                </a:solidFill>
              </a:rPr>
              <a:t>Synapsis </a:t>
            </a:r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IN" sz="2400" dirty="0" smtClean="0"/>
              <a:t>During Prophase-I of meiosis the maternal and paternal chromosomes of a homologous pair come close together and </a:t>
            </a:r>
            <a:r>
              <a:rPr lang="en-IN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pair at </a:t>
            </a:r>
            <a:r>
              <a:rPr lang="en-IN" sz="24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Synaptotene</a:t>
            </a:r>
            <a:r>
              <a:rPr lang="en-IN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IN" sz="24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Zygotene</a:t>
            </a:r>
            <a:r>
              <a:rPr lang="en-IN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4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substage</a:t>
            </a:r>
            <a:r>
              <a:rPr lang="en-IN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400" dirty="0" smtClean="0"/>
              <a:t>(Synapsis).this pairing is remarkably precise and point to point. </a:t>
            </a:r>
          </a:p>
          <a:p>
            <a:pPr marL="0" indent="0" algn="just">
              <a:buNone/>
            </a:pPr>
            <a:r>
              <a:rPr lang="en-IN" sz="2400" dirty="0"/>
              <a:t> </a:t>
            </a:r>
            <a:r>
              <a:rPr lang="en-IN" sz="2400" dirty="0" smtClean="0"/>
              <a:t>     </a:t>
            </a:r>
            <a:r>
              <a:rPr lang="en-IN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homologous chromosomes come close together at one or more points by mutual attraction between the allele genes</a:t>
            </a:r>
            <a:r>
              <a:rPr lang="en-IN" sz="2400" dirty="0" smtClean="0"/>
              <a:t>. At the end of </a:t>
            </a:r>
            <a:r>
              <a:rPr lang="en-IN" sz="2400" dirty="0" err="1" smtClean="0"/>
              <a:t>zygotene</a:t>
            </a:r>
            <a:r>
              <a:rPr lang="en-IN" sz="2400" dirty="0" smtClean="0"/>
              <a:t>, they lie inside by side in close approximation all along their lengths.  The pairing is exact and point to point. </a:t>
            </a:r>
            <a:r>
              <a:rPr lang="en-IN" sz="2400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paired chromosomes are known as bivalents. </a:t>
            </a:r>
            <a:endParaRPr lang="en-IN" i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6278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Duplication of Chromosomes</a:t>
            </a:r>
            <a:endParaRPr lang="en-IN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2400" dirty="0" smtClean="0"/>
              <a:t>During </a:t>
            </a:r>
            <a:r>
              <a:rPr lang="en-IN" sz="2400" b="1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diplotene</a:t>
            </a:r>
            <a:r>
              <a:rPr lang="en-IN" sz="24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stage</a:t>
            </a:r>
            <a:r>
              <a:rPr lang="en-IN" sz="2400" dirty="0" smtClean="0"/>
              <a:t>, each of the homologous chromosomes in a bivalent </a:t>
            </a:r>
            <a:r>
              <a:rPr lang="en-IN" sz="24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splits longitudinally  </a:t>
            </a:r>
            <a:r>
              <a:rPr lang="en-IN" sz="2400" dirty="0" smtClean="0"/>
              <a:t>into two sister chromatids. </a:t>
            </a:r>
          </a:p>
          <a:p>
            <a:pPr marL="0" indent="0" algn="just">
              <a:buNone/>
            </a:pPr>
            <a:r>
              <a:rPr lang="en-IN" sz="2400" dirty="0" smtClean="0"/>
              <a:t>Thus, the bivalents now consist of four chromatids and is known as tetrad. The longitudinal splitting of chromosomes is achieved by the separation of already duplicated DNA molecules.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283384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Crossing Over</a:t>
            </a:r>
            <a:endParaRPr lang="en-IN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2400" dirty="0" smtClean="0"/>
              <a:t>During </a:t>
            </a:r>
            <a:r>
              <a:rPr lang="en-IN" sz="2400" dirty="0" err="1" smtClean="0"/>
              <a:t>Diplotene</a:t>
            </a:r>
            <a:r>
              <a:rPr lang="en-IN" sz="2400" dirty="0" smtClean="0"/>
              <a:t> stage, when the paired </a:t>
            </a:r>
            <a:r>
              <a:rPr lang="en-IN" sz="2400" dirty="0" err="1" smtClean="0"/>
              <a:t>chromopsomes</a:t>
            </a:r>
            <a:r>
              <a:rPr lang="en-IN" sz="2400" dirty="0" smtClean="0"/>
              <a:t> start separating the chromatids remain  at one or more points and thus establish one or more exchanges per bivalent. </a:t>
            </a:r>
            <a:r>
              <a:rPr lang="en-IN" sz="24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points of contact are known as </a:t>
            </a:r>
            <a:r>
              <a:rPr lang="en-IN" sz="2400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Chiasmata</a:t>
            </a:r>
            <a:r>
              <a:rPr lang="en-IN" sz="24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IN" sz="2400" dirty="0" smtClean="0"/>
              <a:t> At each </a:t>
            </a:r>
            <a:r>
              <a:rPr lang="en-IN" sz="2400" dirty="0" err="1" smtClean="0"/>
              <a:t>chiasma</a:t>
            </a:r>
            <a:r>
              <a:rPr lang="en-IN" sz="2400" dirty="0" smtClean="0"/>
              <a:t> two daughter </a:t>
            </a:r>
            <a:r>
              <a:rPr lang="en-I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sister chromatids </a:t>
            </a:r>
            <a:r>
              <a:rPr lang="en-IN" sz="2400" dirty="0" smtClean="0"/>
              <a:t>of the bivalent </a:t>
            </a:r>
            <a:r>
              <a:rPr lang="en-IN" sz="24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</a:t>
            </a:r>
            <a:r>
              <a:rPr lang="en-IN" sz="2400" dirty="0" smtClean="0"/>
              <a:t> at the corresponding points and then re-join with the exchange of segments. </a:t>
            </a:r>
          </a:p>
          <a:p>
            <a:pPr marL="0" indent="0" algn="just">
              <a:buNone/>
            </a:pPr>
            <a:r>
              <a:rPr lang="en-IN" sz="2400" dirty="0" smtClean="0"/>
              <a:t>The new chromatids formed as a result of exchange of segments are formed of segments derived from two sister chromatids of the bivalent.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681944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IN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Terminalization</a:t>
            </a:r>
            <a:endParaRPr lang="en-IN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sz="2400" dirty="0" smtClean="0"/>
              <a:t>After crossing over, the </a:t>
            </a:r>
            <a:r>
              <a:rPr lang="en-IN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sister chromatids start repelling each other </a:t>
            </a:r>
            <a:r>
              <a:rPr lang="en-IN" sz="2400" dirty="0" smtClean="0"/>
              <a:t>because the forces of attraction keeping them together lapse. </a:t>
            </a:r>
          </a:p>
          <a:p>
            <a:pPr algn="just"/>
            <a:r>
              <a:rPr lang="en-IN" sz="2400" dirty="0" smtClean="0"/>
              <a:t>The chromatids separate from the centromere towards the tip  in so doing, the </a:t>
            </a:r>
            <a:r>
              <a:rPr lang="en-IN" sz="2400" dirty="0" err="1" smtClean="0"/>
              <a:t>chiasmata</a:t>
            </a:r>
            <a:r>
              <a:rPr lang="en-IN" sz="2400" dirty="0" smtClean="0"/>
              <a:t> also start moving in zipper like fashion towards the ends. </a:t>
            </a:r>
          </a:p>
          <a:p>
            <a:pPr algn="just"/>
            <a:r>
              <a:rPr lang="en-IN" sz="2400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movement of </a:t>
            </a:r>
            <a:r>
              <a:rPr lang="en-IN" sz="2400" i="1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chiasmata</a:t>
            </a:r>
            <a:r>
              <a:rPr lang="en-IN" sz="2400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known as terminalisation. </a:t>
            </a:r>
            <a:r>
              <a:rPr lang="en-IN" sz="2400" dirty="0" smtClean="0"/>
              <a:t>Simultaneously the chromatids condense and get shortened and in </a:t>
            </a:r>
            <a:r>
              <a:rPr lang="en-IN" sz="2400" dirty="0" err="1" smtClean="0"/>
              <a:t>diakinesis</a:t>
            </a:r>
            <a:r>
              <a:rPr lang="en-IN" sz="2400" dirty="0" smtClean="0"/>
              <a:t> the homologous  chromosomes becomes separated except at their ends. 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293259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611</Words>
  <Application>Microsoft Office PowerPoint</Application>
  <PresentationFormat>Widescreen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Century Gothic</vt:lpstr>
      <vt:lpstr>Garamond</vt:lpstr>
      <vt:lpstr>Sitka Text</vt:lpstr>
      <vt:lpstr>Tahoma</vt:lpstr>
      <vt:lpstr>Times New Roman</vt:lpstr>
      <vt:lpstr>Savon</vt:lpstr>
      <vt:lpstr>           Crossing Over  B.Sc. I  Paper II  Zoology (CBCS)  DR.SHASHIKANR RAMRAO SITRE Assistant Professor Department of Zoology N.S.Science and Arts College, Bhadrawati    </vt:lpstr>
      <vt:lpstr>PowerPoint Presentation</vt:lpstr>
      <vt:lpstr>PowerPoint Presentation</vt:lpstr>
      <vt:lpstr>1. Germinal Crossing Over (Meiotic Crossing Over)</vt:lpstr>
      <vt:lpstr>2. Somatic Crossing Over  (Mitotic Crossing Over)</vt:lpstr>
      <vt:lpstr>Mechanism of Crossing Over</vt:lpstr>
      <vt:lpstr>2. Duplication of Chromosomes</vt:lpstr>
      <vt:lpstr>3. Crossing Over</vt:lpstr>
      <vt:lpstr>4. Terminalization</vt:lpstr>
      <vt:lpstr>Features of Crossing Over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919960229912</dc:creator>
  <cp:lastModifiedBy>ACS</cp:lastModifiedBy>
  <cp:revision>18</cp:revision>
  <dcterms:created xsi:type="dcterms:W3CDTF">2023-02-02T17:53:37Z</dcterms:created>
  <dcterms:modified xsi:type="dcterms:W3CDTF">2024-01-18T08:22:30Z</dcterms:modified>
</cp:coreProperties>
</file>