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1/15/2024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sz="4400" dirty="0" smtClean="0">
                <a:solidFill>
                  <a:srgbClr val="FF0000"/>
                </a:solidFill>
                <a:effectLst>
                  <a:outerShdw blurRad="38100" dist="38100" dir="2700000" algn="tl">
                    <a:srgbClr val="000000">
                      <a:alpha val="43137"/>
                    </a:srgbClr>
                  </a:outerShdw>
                </a:effectLst>
                <a:latin typeface="Agency FB" panose="020B0503020202020204" pitchFamily="34" charset="0"/>
              </a:rPr>
              <a:t>Kappa Particles Trans</a:t>
            </a:r>
            <a:r>
              <a:rPr lang="en-IN" sz="4400" dirty="0" smtClean="0">
                <a:solidFill>
                  <a:srgbClr val="FF0000"/>
                </a:solidFill>
                <a:effectLst>
                  <a:outerShdw blurRad="38100" dist="38100" dir="2700000" algn="tl">
                    <a:srgbClr val="000000">
                      <a:alpha val="43137"/>
                    </a:srgbClr>
                  </a:outerShdw>
                </a:effectLst>
              </a:rPr>
              <a:t>mission in </a:t>
            </a:r>
            <a:r>
              <a:rPr lang="en-IN" sz="4400" dirty="0" err="1" smtClean="0">
                <a:solidFill>
                  <a:srgbClr val="FF0000"/>
                </a:solidFill>
                <a:effectLst>
                  <a:outerShdw blurRad="38100" dist="38100" dir="2700000" algn="tl">
                    <a:srgbClr val="000000">
                      <a:alpha val="43137"/>
                    </a:srgbClr>
                  </a:outerShdw>
                </a:effectLst>
              </a:rPr>
              <a:t>Paramoecium</a:t>
            </a:r>
            <a:endParaRPr lang="en-IN" sz="4400"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IN" sz="3200" b="1" dirty="0" err="1" smtClean="0">
                <a:solidFill>
                  <a:srgbClr val="7030A0"/>
                </a:solidFill>
                <a:effectLst>
                  <a:outerShdw blurRad="38100" dist="38100" dir="2700000" algn="tl">
                    <a:srgbClr val="000000">
                      <a:alpha val="43137"/>
                    </a:srgbClr>
                  </a:outerShdw>
                </a:effectLst>
              </a:rPr>
              <a:t>Dr.Shashikant</a:t>
            </a:r>
            <a:r>
              <a:rPr lang="en-IN" sz="3200" b="1" dirty="0" smtClean="0">
                <a:solidFill>
                  <a:srgbClr val="7030A0"/>
                </a:solidFill>
                <a:effectLst>
                  <a:outerShdw blurRad="38100" dist="38100" dir="2700000" algn="tl">
                    <a:srgbClr val="000000">
                      <a:alpha val="43137"/>
                    </a:srgbClr>
                  </a:outerShdw>
                </a:effectLst>
              </a:rPr>
              <a:t> </a:t>
            </a:r>
            <a:r>
              <a:rPr lang="en-IN" sz="3200" b="1" dirty="0" err="1" smtClean="0">
                <a:solidFill>
                  <a:srgbClr val="7030A0"/>
                </a:solidFill>
                <a:effectLst>
                  <a:outerShdw blurRad="38100" dist="38100" dir="2700000" algn="tl">
                    <a:srgbClr val="000000">
                      <a:alpha val="43137"/>
                    </a:srgbClr>
                  </a:outerShdw>
                </a:effectLst>
              </a:rPr>
              <a:t>R.Sitre</a:t>
            </a:r>
            <a:endParaRPr lang="en-IN" sz="3200" b="1" dirty="0" smtClean="0">
              <a:solidFill>
                <a:srgbClr val="7030A0"/>
              </a:solidFill>
              <a:effectLst>
                <a:outerShdw blurRad="38100" dist="38100" dir="2700000" algn="tl">
                  <a:srgbClr val="000000">
                    <a:alpha val="43137"/>
                  </a:srgbClr>
                </a:outerShdw>
              </a:effectLst>
            </a:endParaRPr>
          </a:p>
          <a:p>
            <a:r>
              <a:rPr lang="en-IN" dirty="0" smtClean="0"/>
              <a:t>Department of Zoology</a:t>
            </a:r>
            <a:endParaRPr lang="en-IN" dirty="0"/>
          </a:p>
        </p:txBody>
      </p:sp>
    </p:spTree>
    <p:extLst>
      <p:ext uri="{BB962C8B-B14F-4D97-AF65-F5344CB8AC3E}">
        <p14:creationId xmlns:p14="http://schemas.microsoft.com/office/powerpoint/2010/main" val="3197459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In the second case when the conjugation is prolonged and cytoplasmic bridge between the conjugants is larger </a:t>
            </a:r>
            <a:r>
              <a:rPr lang="en-IN" dirty="0" err="1" smtClean="0"/>
              <a:t>thatn</a:t>
            </a:r>
            <a:r>
              <a:rPr lang="en-IN" dirty="0" smtClean="0"/>
              <a:t> usual, permitting </a:t>
            </a:r>
            <a:r>
              <a:rPr lang="en-IN" smtClean="0"/>
              <a:t>exchange of </a:t>
            </a:r>
            <a:endParaRPr lang="en-IN" dirty="0"/>
          </a:p>
        </p:txBody>
      </p:sp>
    </p:spTree>
    <p:extLst>
      <p:ext uri="{BB962C8B-B14F-4D97-AF65-F5344CB8AC3E}">
        <p14:creationId xmlns:p14="http://schemas.microsoft.com/office/powerpoint/2010/main" val="2979396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Kappa Particles …</a:t>
            </a:r>
            <a:endParaRPr lang="en-IN" dirty="0"/>
          </a:p>
        </p:txBody>
      </p:sp>
      <p:sp>
        <p:nvSpPr>
          <p:cNvPr id="3" name="Content Placeholder 2"/>
          <p:cNvSpPr>
            <a:spLocks noGrp="1"/>
          </p:cNvSpPr>
          <p:nvPr>
            <p:ph idx="1"/>
          </p:nvPr>
        </p:nvSpPr>
        <p:spPr/>
        <p:txBody>
          <a:bodyPr/>
          <a:lstStyle/>
          <a:p>
            <a:r>
              <a:rPr lang="en-IN" b="1" dirty="0" err="1" smtClean="0">
                <a:solidFill>
                  <a:srgbClr val="7030A0"/>
                </a:solidFill>
              </a:rPr>
              <a:t>T.M.Sonneborn</a:t>
            </a:r>
            <a:r>
              <a:rPr lang="en-IN" dirty="0" smtClean="0"/>
              <a:t> and his associates reported the </a:t>
            </a:r>
            <a:r>
              <a:rPr lang="en-IN" dirty="0" smtClean="0">
                <a:solidFill>
                  <a:srgbClr val="7030A0"/>
                </a:solidFill>
                <a:effectLst>
                  <a:outerShdw blurRad="38100" dist="38100" dir="2700000" algn="tl">
                    <a:srgbClr val="000000">
                      <a:alpha val="43137"/>
                    </a:srgbClr>
                  </a:outerShdw>
                </a:effectLst>
              </a:rPr>
              <a:t>transmission of certain </a:t>
            </a:r>
            <a:r>
              <a:rPr lang="en-IN" u="sng" dirty="0" smtClean="0">
                <a:solidFill>
                  <a:srgbClr val="FF0000"/>
                </a:solidFill>
                <a:effectLst>
                  <a:outerShdw blurRad="38100" dist="38100" dir="2700000" algn="tl">
                    <a:srgbClr val="000000">
                      <a:alpha val="43137"/>
                    </a:srgbClr>
                  </a:outerShdw>
                </a:effectLst>
              </a:rPr>
              <a:t>cytoplasmic particles </a:t>
            </a:r>
            <a:r>
              <a:rPr lang="en-IN" dirty="0" smtClean="0">
                <a:solidFill>
                  <a:srgbClr val="7030A0"/>
                </a:solidFill>
                <a:effectLst>
                  <a:outerShdw blurRad="38100" dist="38100" dir="2700000" algn="tl">
                    <a:srgbClr val="000000">
                      <a:alpha val="43137"/>
                    </a:srgbClr>
                  </a:outerShdw>
                </a:effectLst>
              </a:rPr>
              <a:t>in </a:t>
            </a:r>
            <a:r>
              <a:rPr lang="en-IN" i="1" dirty="0" smtClean="0">
                <a:solidFill>
                  <a:srgbClr val="7030A0"/>
                </a:solidFill>
                <a:effectLst>
                  <a:outerShdw blurRad="38100" dist="38100" dir="2700000" algn="tl">
                    <a:srgbClr val="000000">
                      <a:alpha val="43137"/>
                    </a:srgbClr>
                  </a:outerShdw>
                </a:effectLst>
              </a:rPr>
              <a:t>paramecium Aurelia</a:t>
            </a:r>
            <a:r>
              <a:rPr lang="en-IN" dirty="0" smtClean="0"/>
              <a:t>. These particles are called as kappa particles.</a:t>
            </a:r>
            <a:endParaRPr lang="en-IN" dirty="0"/>
          </a:p>
        </p:txBody>
      </p:sp>
    </p:spTree>
    <p:extLst>
      <p:ext uri="{BB962C8B-B14F-4D97-AF65-F5344CB8AC3E}">
        <p14:creationId xmlns:p14="http://schemas.microsoft.com/office/powerpoint/2010/main" val="1014655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In this species </a:t>
            </a:r>
            <a:r>
              <a:rPr lang="en-IN" dirty="0" smtClean="0">
                <a:solidFill>
                  <a:srgbClr val="FF0000"/>
                </a:solidFill>
                <a:effectLst>
                  <a:outerShdw blurRad="38100" dist="38100" dir="2700000" algn="tl">
                    <a:srgbClr val="000000">
                      <a:alpha val="43137"/>
                    </a:srgbClr>
                  </a:outerShdw>
                </a:effectLst>
              </a:rPr>
              <a:t>two strains of individuals have been reported</a:t>
            </a:r>
            <a:r>
              <a:rPr lang="en-IN" dirty="0" smtClean="0"/>
              <a:t>. One is </a:t>
            </a:r>
            <a:r>
              <a:rPr lang="en-IN" u="sng" dirty="0" smtClean="0">
                <a:solidFill>
                  <a:srgbClr val="002060"/>
                </a:solidFill>
              </a:rPr>
              <a:t>killer</a:t>
            </a:r>
            <a:r>
              <a:rPr lang="en-IN" dirty="0" smtClean="0"/>
              <a:t> which secretes a toxic substance </a:t>
            </a:r>
            <a:r>
              <a:rPr lang="en-IN" u="sng" dirty="0" err="1" smtClean="0">
                <a:solidFill>
                  <a:srgbClr val="002060"/>
                </a:solidFill>
              </a:rPr>
              <a:t>paramecin</a:t>
            </a:r>
            <a:r>
              <a:rPr lang="en-IN" dirty="0" smtClean="0"/>
              <a:t> and the other strain is known as </a:t>
            </a:r>
            <a:r>
              <a:rPr lang="en-IN" u="sng" dirty="0" err="1" smtClean="0">
                <a:solidFill>
                  <a:srgbClr val="002060"/>
                </a:solidFill>
              </a:rPr>
              <a:t>sensistive</a:t>
            </a:r>
            <a:r>
              <a:rPr lang="en-IN" dirty="0" smtClean="0"/>
              <a:t> and is killed if comes in contact with the </a:t>
            </a:r>
            <a:r>
              <a:rPr lang="en-IN" dirty="0" err="1" smtClean="0"/>
              <a:t>paramecin</a:t>
            </a:r>
            <a:r>
              <a:rPr lang="en-IN" dirty="0" smtClean="0"/>
              <a:t>. </a:t>
            </a:r>
            <a:endParaRPr lang="en-IN" dirty="0"/>
          </a:p>
        </p:txBody>
      </p:sp>
    </p:spTree>
    <p:extLst>
      <p:ext uri="{BB962C8B-B14F-4D97-AF65-F5344CB8AC3E}">
        <p14:creationId xmlns:p14="http://schemas.microsoft.com/office/powerpoint/2010/main" val="526523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In the cytoplasm of killer strain there are present the kappa particles which are particles of cytoplasmic deoxyribonucleic acid. Kappa particles are absent in sensitive strains. </a:t>
            </a:r>
            <a:endParaRPr lang="en-IN" dirty="0"/>
          </a:p>
        </p:txBody>
      </p:sp>
    </p:spTree>
    <p:extLst>
      <p:ext uri="{BB962C8B-B14F-4D97-AF65-F5344CB8AC3E}">
        <p14:creationId xmlns:p14="http://schemas.microsoft.com/office/powerpoint/2010/main" val="1857046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The transmission of kappa particles is through cytoplasm but </a:t>
            </a:r>
            <a:r>
              <a:rPr lang="en-IN" dirty="0" err="1" smtClean="0"/>
              <a:t>maintainance</a:t>
            </a:r>
            <a:r>
              <a:rPr lang="en-IN" dirty="0" smtClean="0"/>
              <a:t> of kappa particles and production of </a:t>
            </a:r>
            <a:r>
              <a:rPr lang="en-IN" dirty="0" err="1" smtClean="0"/>
              <a:t>paramecin</a:t>
            </a:r>
            <a:r>
              <a:rPr lang="en-IN" dirty="0" smtClean="0"/>
              <a:t> is controlled by K gene which is dominant over a another k.</a:t>
            </a:r>
          </a:p>
          <a:p>
            <a:r>
              <a:rPr lang="en-IN" dirty="0" smtClean="0"/>
              <a:t>The transmission of kappa particles and the killing effect can be traced out if there is conjugation between killer and sensitive strains. Normally there is no conjugation between these strains but by appropriate technique the two strains are mated to each other. The killer carry dominant allele KK and </a:t>
            </a:r>
            <a:r>
              <a:rPr lang="en-IN" dirty="0" err="1" smtClean="0"/>
              <a:t>sensisitive</a:t>
            </a:r>
            <a:r>
              <a:rPr lang="en-IN" dirty="0" smtClean="0"/>
              <a:t> </a:t>
            </a:r>
            <a:r>
              <a:rPr lang="en-IN" dirty="0" err="1" smtClean="0"/>
              <a:t>kk</a:t>
            </a:r>
            <a:r>
              <a:rPr lang="en-IN" dirty="0" smtClean="0"/>
              <a:t>.</a:t>
            </a:r>
            <a:endParaRPr lang="en-IN" dirty="0"/>
          </a:p>
        </p:txBody>
      </p:sp>
    </p:spTree>
    <p:extLst>
      <p:ext uri="{BB962C8B-B14F-4D97-AF65-F5344CB8AC3E}">
        <p14:creationId xmlns:p14="http://schemas.microsoft.com/office/powerpoint/2010/main" val="3177536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On conjugation killer will produce killer daughters and sensitive </a:t>
            </a:r>
            <a:r>
              <a:rPr lang="en-IN" dirty="0" err="1" smtClean="0"/>
              <a:t>sensitive</a:t>
            </a:r>
            <a:r>
              <a:rPr lang="en-IN" dirty="0" smtClean="0"/>
              <a:t> daughters. But if the conjugation is for longer period </a:t>
            </a:r>
            <a:r>
              <a:rPr lang="en-IN" dirty="0" err="1" smtClean="0"/>
              <a:t>ther</a:t>
            </a:r>
            <a:r>
              <a:rPr lang="en-IN" dirty="0" smtClean="0"/>
              <a:t> will be exchange of cytoplasm resulting in the inheritance of kappa particles boy both the ex conjugants so that all the daughter paramecia produced are killer because all inherit the kappa particles through the mixing of cytoplasm. Therefore this trait is transmitted through cytoplasmic heredity. The trait is stable in killer stains.</a:t>
            </a:r>
            <a:endParaRPr lang="en-IN" dirty="0"/>
          </a:p>
        </p:txBody>
      </p:sp>
    </p:spTree>
    <p:extLst>
      <p:ext uri="{BB962C8B-B14F-4D97-AF65-F5344CB8AC3E}">
        <p14:creationId xmlns:p14="http://schemas.microsoft.com/office/powerpoint/2010/main" val="5930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r>
              <a:rPr lang="en-IN" dirty="0" smtClean="0"/>
              <a:t>Although the kappa particles are cytoplasmic particles and transmitted strictly through the cytoplasm, their </a:t>
            </a:r>
            <a:r>
              <a:rPr lang="en-IN" dirty="0" err="1" smtClean="0"/>
              <a:t>maintainance</a:t>
            </a:r>
            <a:r>
              <a:rPr lang="en-IN" dirty="0" smtClean="0"/>
              <a:t> and production of </a:t>
            </a:r>
            <a:r>
              <a:rPr lang="en-IN" dirty="0" err="1" smtClean="0"/>
              <a:t>paramecin</a:t>
            </a:r>
            <a:r>
              <a:rPr lang="en-IN" dirty="0" smtClean="0"/>
              <a:t> are controlled by a dominant gene K present in nucleus of killer strain. The sensitive stain possesses its recessive allele k.</a:t>
            </a:r>
            <a:endParaRPr lang="en-IN" dirty="0"/>
          </a:p>
        </p:txBody>
      </p:sp>
    </p:spTree>
    <p:extLst>
      <p:ext uri="{BB962C8B-B14F-4D97-AF65-F5344CB8AC3E}">
        <p14:creationId xmlns:p14="http://schemas.microsoft.com/office/powerpoint/2010/main" val="73255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By </a:t>
            </a:r>
            <a:r>
              <a:rPr lang="en-IN" dirty="0" err="1" smtClean="0"/>
              <a:t>follwing</a:t>
            </a:r>
            <a:r>
              <a:rPr lang="en-IN" dirty="0" smtClean="0"/>
              <a:t> an appropriate procedure it is possible to cross the individuals of killer and sensitive races. Observations on the </a:t>
            </a:r>
            <a:r>
              <a:rPr lang="en-IN" dirty="0" err="1" smtClean="0"/>
              <a:t>descendents</a:t>
            </a:r>
            <a:r>
              <a:rPr lang="en-IN" dirty="0" smtClean="0"/>
              <a:t> of such crosses have shown that individuals of killer clones carry a dominant gene k, whereas those of sensitive clones possess k. When killer KK conjugates with </a:t>
            </a:r>
            <a:r>
              <a:rPr lang="en-IN" dirty="0" err="1" smtClean="0"/>
              <a:t>sensisitive</a:t>
            </a:r>
            <a:r>
              <a:rPr lang="en-IN" dirty="0" smtClean="0"/>
              <a:t> </a:t>
            </a:r>
            <a:r>
              <a:rPr lang="en-IN" dirty="0" err="1" smtClean="0"/>
              <a:t>kk</a:t>
            </a:r>
            <a:r>
              <a:rPr lang="en-IN" dirty="0" smtClean="0"/>
              <a:t>, the </a:t>
            </a:r>
            <a:r>
              <a:rPr lang="en-IN" dirty="0" err="1" smtClean="0"/>
              <a:t>exconjugants</a:t>
            </a:r>
            <a:r>
              <a:rPr lang="en-IN" dirty="0" smtClean="0"/>
              <a:t> are </a:t>
            </a:r>
            <a:r>
              <a:rPr lang="en-IN" dirty="0" err="1" smtClean="0"/>
              <a:t>Kk</a:t>
            </a:r>
            <a:r>
              <a:rPr lang="en-IN" dirty="0" smtClean="0"/>
              <a:t>. These according to their genotype are killer.  </a:t>
            </a:r>
            <a:endParaRPr lang="en-IN" dirty="0"/>
          </a:p>
        </p:txBody>
      </p:sp>
    </p:spTree>
    <p:extLst>
      <p:ext uri="{BB962C8B-B14F-4D97-AF65-F5344CB8AC3E}">
        <p14:creationId xmlns:p14="http://schemas.microsoft.com/office/powerpoint/2010/main" val="3883013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In ordinary case of conjugation where only the nuclear material is exchanged and there is no exchange of cytoplasmic material, it has been found that each </a:t>
            </a:r>
            <a:r>
              <a:rPr lang="en-IN" dirty="0" err="1" smtClean="0"/>
              <a:t>exconjugant</a:t>
            </a:r>
            <a:r>
              <a:rPr lang="en-IN" dirty="0" smtClean="0"/>
              <a:t> gives rise to the organisms of its type </a:t>
            </a:r>
            <a:r>
              <a:rPr lang="en-IN" dirty="0" err="1" smtClean="0"/>
              <a:t>ie</a:t>
            </a:r>
            <a:r>
              <a:rPr lang="en-IN" dirty="0" smtClean="0"/>
              <a:t>,. Sensitive produces </a:t>
            </a:r>
            <a:r>
              <a:rPr lang="en-IN" dirty="0" err="1" smtClean="0"/>
              <a:t>sensitives</a:t>
            </a:r>
            <a:r>
              <a:rPr lang="en-IN" dirty="0" smtClean="0"/>
              <a:t> and killer produces killers. This suggests that killer character is not governed by gene. </a:t>
            </a:r>
            <a:endParaRPr lang="en-IN" dirty="0"/>
          </a:p>
        </p:txBody>
      </p:sp>
    </p:spTree>
    <p:extLst>
      <p:ext uri="{BB962C8B-B14F-4D97-AF65-F5344CB8AC3E}">
        <p14:creationId xmlns:p14="http://schemas.microsoft.com/office/powerpoint/2010/main" val="27343780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24</TotalTime>
  <Words>453</Words>
  <Application>Microsoft Office PowerPoint</Application>
  <PresentationFormat>Widescreen</PresentationFormat>
  <Paragraphs>14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Agency FB</vt:lpstr>
      <vt:lpstr>Arial</vt:lpstr>
      <vt:lpstr>Garamond</vt:lpstr>
      <vt:lpstr>Organic</vt:lpstr>
      <vt:lpstr>Kappa Particles Transmission in Paramoecium</vt:lpstr>
      <vt:lpstr>Kappa Particles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ACS</dc:creator>
  <cp:lastModifiedBy>ACS</cp:lastModifiedBy>
  <cp:revision>5</cp:revision>
  <dcterms:created xsi:type="dcterms:W3CDTF">2024-01-10T10:07:47Z</dcterms:created>
  <dcterms:modified xsi:type="dcterms:W3CDTF">2024-01-15T09:51:56Z</dcterms:modified>
</cp:coreProperties>
</file>